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63"/>
  </p:notesMasterIdLst>
  <p:sldIdLst>
    <p:sldId id="445" r:id="rId2"/>
    <p:sldId id="446" r:id="rId3"/>
    <p:sldId id="453" r:id="rId4"/>
    <p:sldId id="447" r:id="rId5"/>
    <p:sldId id="454" r:id="rId6"/>
    <p:sldId id="448" r:id="rId7"/>
    <p:sldId id="449" r:id="rId8"/>
    <p:sldId id="450" r:id="rId9"/>
    <p:sldId id="451" r:id="rId10"/>
    <p:sldId id="452" r:id="rId11"/>
    <p:sldId id="422" r:id="rId12"/>
    <p:sldId id="423" r:id="rId13"/>
    <p:sldId id="438" r:id="rId14"/>
    <p:sldId id="439" r:id="rId15"/>
    <p:sldId id="440" r:id="rId16"/>
    <p:sldId id="441" r:id="rId17"/>
    <p:sldId id="442" r:id="rId18"/>
    <p:sldId id="443" r:id="rId19"/>
    <p:sldId id="444" r:id="rId20"/>
    <p:sldId id="426" r:id="rId21"/>
    <p:sldId id="427" r:id="rId22"/>
    <p:sldId id="428" r:id="rId23"/>
    <p:sldId id="429" r:id="rId24"/>
    <p:sldId id="430" r:id="rId25"/>
    <p:sldId id="431" r:id="rId26"/>
    <p:sldId id="471" r:id="rId27"/>
    <p:sldId id="455" r:id="rId28"/>
    <p:sldId id="456" r:id="rId29"/>
    <p:sldId id="457" r:id="rId30"/>
    <p:sldId id="458" r:id="rId31"/>
    <p:sldId id="459" r:id="rId32"/>
    <p:sldId id="460" r:id="rId33"/>
    <p:sldId id="461" r:id="rId34"/>
    <p:sldId id="462" r:id="rId35"/>
    <p:sldId id="464" r:id="rId36"/>
    <p:sldId id="465" r:id="rId37"/>
    <p:sldId id="466" r:id="rId38"/>
    <p:sldId id="467" r:id="rId39"/>
    <p:sldId id="468" r:id="rId40"/>
    <p:sldId id="469" r:id="rId41"/>
    <p:sldId id="470" r:id="rId42"/>
    <p:sldId id="472" r:id="rId43"/>
    <p:sldId id="327" r:id="rId44"/>
    <p:sldId id="329" r:id="rId45"/>
    <p:sldId id="328" r:id="rId46"/>
    <p:sldId id="258" r:id="rId47"/>
    <p:sldId id="330" r:id="rId48"/>
    <p:sldId id="476" r:id="rId49"/>
    <p:sldId id="477" r:id="rId50"/>
    <p:sldId id="478" r:id="rId51"/>
    <p:sldId id="259" r:id="rId52"/>
    <p:sldId id="265" r:id="rId53"/>
    <p:sldId id="269" r:id="rId54"/>
    <p:sldId id="272" r:id="rId55"/>
    <p:sldId id="276" r:id="rId56"/>
    <p:sldId id="296" r:id="rId57"/>
    <p:sldId id="301" r:id="rId58"/>
    <p:sldId id="473" r:id="rId59"/>
    <p:sldId id="474" r:id="rId60"/>
    <p:sldId id="475" r:id="rId61"/>
    <p:sldId id="433" r:id="rId6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ahoma" panose="020B060403050404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Tahoma" panose="020B060403050404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98" autoAdjust="0"/>
  </p:normalViewPr>
  <p:slideViewPr>
    <p:cSldViewPr>
      <p:cViewPr varScale="1">
        <p:scale>
          <a:sx n="69" d="100"/>
          <a:sy n="69" d="100"/>
        </p:scale>
        <p:origin x="141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E80EB1-E953-479B-91F9-D02974598381}" type="doc">
      <dgm:prSet loTypeId="urn:microsoft.com/office/officeart/2005/8/layout/vList3" loCatId="list" qsTypeId="urn:microsoft.com/office/officeart/2005/8/quickstyle/simple1" qsCatId="simple" csTypeId="urn:microsoft.com/office/officeart/2005/8/colors/accent1_2" csCatId="accent1" phldr="1"/>
      <dgm:spPr/>
    </dgm:pt>
    <dgm:pt modelId="{CECCFD93-9005-4399-8161-96D6E9D90445}">
      <dgm:prSet phldrT="[Text]"/>
      <dgm:spPr/>
      <dgm:t>
        <a:bodyPr/>
        <a:lstStyle/>
        <a:p>
          <a:r>
            <a:rPr lang="en-US" dirty="0" smtClean="0"/>
            <a:t>Use Case Driven</a:t>
          </a:r>
          <a:endParaRPr lang="en-US" dirty="0"/>
        </a:p>
      </dgm:t>
    </dgm:pt>
    <dgm:pt modelId="{998D40DC-B082-4094-AF5D-C47377BC2B5D}" type="parTrans" cxnId="{56E35819-A053-4D99-B357-3DF696DBE794}">
      <dgm:prSet/>
      <dgm:spPr/>
      <dgm:t>
        <a:bodyPr/>
        <a:lstStyle/>
        <a:p>
          <a:endParaRPr lang="en-US"/>
        </a:p>
      </dgm:t>
    </dgm:pt>
    <dgm:pt modelId="{8FE21301-3B24-42A1-9873-A553B9696051}" type="sibTrans" cxnId="{56E35819-A053-4D99-B357-3DF696DBE794}">
      <dgm:prSet/>
      <dgm:spPr/>
      <dgm:t>
        <a:bodyPr/>
        <a:lstStyle/>
        <a:p>
          <a:endParaRPr lang="en-US"/>
        </a:p>
      </dgm:t>
    </dgm:pt>
    <dgm:pt modelId="{E9757E9A-A0CD-4DF6-82DC-CB94B75DE124}">
      <dgm:prSet phldrT="[Text]"/>
      <dgm:spPr/>
      <dgm:t>
        <a:bodyPr/>
        <a:lstStyle/>
        <a:p>
          <a:r>
            <a:rPr lang="en-US" dirty="0" smtClean="0"/>
            <a:t>Architecture Centric</a:t>
          </a:r>
          <a:endParaRPr lang="en-US" dirty="0"/>
        </a:p>
      </dgm:t>
    </dgm:pt>
    <dgm:pt modelId="{E7BFD8F0-A69A-479A-B416-38682A147719}" type="parTrans" cxnId="{2630AA63-D9D4-4E55-822C-D41FC9BA0FE5}">
      <dgm:prSet/>
      <dgm:spPr/>
      <dgm:t>
        <a:bodyPr/>
        <a:lstStyle/>
        <a:p>
          <a:endParaRPr lang="en-US"/>
        </a:p>
      </dgm:t>
    </dgm:pt>
    <dgm:pt modelId="{E685051B-60F1-47B8-850F-4FEF2BBCC0D5}" type="sibTrans" cxnId="{2630AA63-D9D4-4E55-822C-D41FC9BA0FE5}">
      <dgm:prSet/>
      <dgm:spPr/>
      <dgm:t>
        <a:bodyPr/>
        <a:lstStyle/>
        <a:p>
          <a:endParaRPr lang="en-US"/>
        </a:p>
      </dgm:t>
    </dgm:pt>
    <dgm:pt modelId="{3BDAFBA8-03D7-44A1-BC18-480295E9C8BF}">
      <dgm:prSet phldrT="[Text]"/>
      <dgm:spPr/>
      <dgm:t>
        <a:bodyPr/>
        <a:lstStyle/>
        <a:p>
          <a:r>
            <a:rPr lang="en-US" dirty="0" smtClean="0"/>
            <a:t>Iterative and Incremental</a:t>
          </a:r>
          <a:endParaRPr lang="en-US" dirty="0"/>
        </a:p>
      </dgm:t>
    </dgm:pt>
    <dgm:pt modelId="{4669EDFD-114C-472B-9E45-7BBF1F8CE28F}" type="parTrans" cxnId="{E743029F-0599-4CE8-96CF-02432CBC4FB7}">
      <dgm:prSet/>
      <dgm:spPr/>
      <dgm:t>
        <a:bodyPr/>
        <a:lstStyle/>
        <a:p>
          <a:endParaRPr lang="en-US"/>
        </a:p>
      </dgm:t>
    </dgm:pt>
    <dgm:pt modelId="{5E2DF134-965F-47B8-82AE-6A879428D72D}" type="sibTrans" cxnId="{E743029F-0599-4CE8-96CF-02432CBC4FB7}">
      <dgm:prSet/>
      <dgm:spPr/>
      <dgm:t>
        <a:bodyPr/>
        <a:lstStyle/>
        <a:p>
          <a:endParaRPr lang="en-US"/>
        </a:p>
      </dgm:t>
    </dgm:pt>
    <dgm:pt modelId="{6A191B0C-1F10-488B-82DF-498FBEF253B2}">
      <dgm:prSet phldrT="[Text]"/>
      <dgm:spPr/>
      <dgm:t>
        <a:bodyPr/>
        <a:lstStyle/>
        <a:p>
          <a:r>
            <a:rPr lang="en-US" dirty="0" smtClean="0"/>
            <a:t>Focus on Risk</a:t>
          </a:r>
          <a:endParaRPr lang="en-US" dirty="0"/>
        </a:p>
      </dgm:t>
    </dgm:pt>
    <dgm:pt modelId="{587D0E2C-81F4-4322-ABA5-6E03F2DC4DBA}" type="parTrans" cxnId="{0FD4789E-9A18-4B45-B553-C6CABFF48C81}">
      <dgm:prSet/>
      <dgm:spPr/>
      <dgm:t>
        <a:bodyPr/>
        <a:lstStyle/>
        <a:p>
          <a:endParaRPr lang="en-US"/>
        </a:p>
      </dgm:t>
    </dgm:pt>
    <dgm:pt modelId="{CAE07379-7528-4B8C-93CD-09CB0613C353}" type="sibTrans" cxnId="{0FD4789E-9A18-4B45-B553-C6CABFF48C81}">
      <dgm:prSet/>
      <dgm:spPr/>
      <dgm:t>
        <a:bodyPr/>
        <a:lstStyle/>
        <a:p>
          <a:endParaRPr lang="en-US"/>
        </a:p>
      </dgm:t>
    </dgm:pt>
    <dgm:pt modelId="{E08DA6C4-67EE-4FC6-99DC-B7741167DDBE}" type="pres">
      <dgm:prSet presAssocID="{F8E80EB1-E953-479B-91F9-D02974598381}" presName="linearFlow" presStyleCnt="0">
        <dgm:presLayoutVars>
          <dgm:dir/>
          <dgm:resizeHandles val="exact"/>
        </dgm:presLayoutVars>
      </dgm:prSet>
      <dgm:spPr/>
    </dgm:pt>
    <dgm:pt modelId="{200AA713-35B7-492F-9666-DACB5358EF87}" type="pres">
      <dgm:prSet presAssocID="{CECCFD93-9005-4399-8161-96D6E9D90445}" presName="composite" presStyleCnt="0"/>
      <dgm:spPr/>
    </dgm:pt>
    <dgm:pt modelId="{FD615D00-C7D0-48D8-A792-4D04BC677D40}" type="pres">
      <dgm:prSet presAssocID="{CECCFD93-9005-4399-8161-96D6E9D90445}" presName="imgShp" presStyleLbl="fgImgPlace1" presStyleIdx="0" presStyleCnt="4"/>
      <dgm:spPr>
        <a:solidFill>
          <a:schemeClr val="accent2"/>
        </a:solidFill>
      </dgm:spPr>
    </dgm:pt>
    <dgm:pt modelId="{D6F815A9-33D0-43AE-BD91-EDB11EE8D292}" type="pres">
      <dgm:prSet presAssocID="{CECCFD93-9005-4399-8161-96D6E9D90445}" presName="txShp" presStyleLbl="node1" presStyleIdx="0" presStyleCnt="4">
        <dgm:presLayoutVars>
          <dgm:bulletEnabled val="1"/>
        </dgm:presLayoutVars>
      </dgm:prSet>
      <dgm:spPr/>
      <dgm:t>
        <a:bodyPr/>
        <a:lstStyle/>
        <a:p>
          <a:endParaRPr lang="en-US"/>
        </a:p>
      </dgm:t>
    </dgm:pt>
    <dgm:pt modelId="{4A4C85AD-EB9D-46B2-8A55-923739817FBF}" type="pres">
      <dgm:prSet presAssocID="{8FE21301-3B24-42A1-9873-A553B9696051}" presName="spacing" presStyleCnt="0"/>
      <dgm:spPr/>
    </dgm:pt>
    <dgm:pt modelId="{2EEF47FC-5DF0-446A-A82E-223DD34693E9}" type="pres">
      <dgm:prSet presAssocID="{E9757E9A-A0CD-4DF6-82DC-CB94B75DE124}" presName="composite" presStyleCnt="0"/>
      <dgm:spPr/>
    </dgm:pt>
    <dgm:pt modelId="{45AAB128-2A43-498B-A8F1-1EBF62C1FC27}" type="pres">
      <dgm:prSet presAssocID="{E9757E9A-A0CD-4DF6-82DC-CB94B75DE124}" presName="imgShp" presStyleLbl="fgImgPlace1" presStyleIdx="1" presStyleCnt="4"/>
      <dgm:spPr>
        <a:solidFill>
          <a:schemeClr val="accent2"/>
        </a:solidFill>
      </dgm:spPr>
    </dgm:pt>
    <dgm:pt modelId="{3D5D463A-C871-4D3A-B9BB-6877211167CC}" type="pres">
      <dgm:prSet presAssocID="{E9757E9A-A0CD-4DF6-82DC-CB94B75DE124}" presName="txShp" presStyleLbl="node1" presStyleIdx="1" presStyleCnt="4">
        <dgm:presLayoutVars>
          <dgm:bulletEnabled val="1"/>
        </dgm:presLayoutVars>
      </dgm:prSet>
      <dgm:spPr/>
      <dgm:t>
        <a:bodyPr/>
        <a:lstStyle/>
        <a:p>
          <a:endParaRPr lang="en-US"/>
        </a:p>
      </dgm:t>
    </dgm:pt>
    <dgm:pt modelId="{F8205609-14BB-44E1-8FF2-C2DF24C1D001}" type="pres">
      <dgm:prSet presAssocID="{E685051B-60F1-47B8-850F-4FEF2BBCC0D5}" presName="spacing" presStyleCnt="0"/>
      <dgm:spPr/>
    </dgm:pt>
    <dgm:pt modelId="{FFCE22C6-5183-4FAB-A379-780A9E887032}" type="pres">
      <dgm:prSet presAssocID="{3BDAFBA8-03D7-44A1-BC18-480295E9C8BF}" presName="composite" presStyleCnt="0"/>
      <dgm:spPr/>
    </dgm:pt>
    <dgm:pt modelId="{375CFDC9-AED9-49FA-81E7-05487D1BBC14}" type="pres">
      <dgm:prSet presAssocID="{3BDAFBA8-03D7-44A1-BC18-480295E9C8BF}" presName="imgShp" presStyleLbl="fgImgPlace1" presStyleIdx="2" presStyleCnt="4"/>
      <dgm:spPr>
        <a:solidFill>
          <a:schemeClr val="accent2"/>
        </a:solidFill>
      </dgm:spPr>
    </dgm:pt>
    <dgm:pt modelId="{6CB89AA1-DC3F-4C66-8CEC-5103332A9EAA}" type="pres">
      <dgm:prSet presAssocID="{3BDAFBA8-03D7-44A1-BC18-480295E9C8BF}" presName="txShp" presStyleLbl="node1" presStyleIdx="2" presStyleCnt="4">
        <dgm:presLayoutVars>
          <dgm:bulletEnabled val="1"/>
        </dgm:presLayoutVars>
      </dgm:prSet>
      <dgm:spPr/>
      <dgm:t>
        <a:bodyPr/>
        <a:lstStyle/>
        <a:p>
          <a:endParaRPr lang="en-US"/>
        </a:p>
      </dgm:t>
    </dgm:pt>
    <dgm:pt modelId="{845A8ED8-D444-4944-979E-6D6214BD9A3C}" type="pres">
      <dgm:prSet presAssocID="{5E2DF134-965F-47B8-82AE-6A879428D72D}" presName="spacing" presStyleCnt="0"/>
      <dgm:spPr/>
    </dgm:pt>
    <dgm:pt modelId="{79F4FCB1-13C9-4FB7-B46F-9D03348ADB61}" type="pres">
      <dgm:prSet presAssocID="{6A191B0C-1F10-488B-82DF-498FBEF253B2}" presName="composite" presStyleCnt="0"/>
      <dgm:spPr/>
    </dgm:pt>
    <dgm:pt modelId="{E880C365-B6CC-4434-BBE7-2B87FB5DEB4E}" type="pres">
      <dgm:prSet presAssocID="{6A191B0C-1F10-488B-82DF-498FBEF253B2}" presName="imgShp" presStyleLbl="fgImgPlace1" presStyleIdx="3" presStyleCnt="4"/>
      <dgm:spPr>
        <a:solidFill>
          <a:schemeClr val="accent2"/>
        </a:solidFill>
      </dgm:spPr>
    </dgm:pt>
    <dgm:pt modelId="{C6A38D91-5FD2-496D-9C31-FB100B2C3239}" type="pres">
      <dgm:prSet presAssocID="{6A191B0C-1F10-488B-82DF-498FBEF253B2}" presName="txShp" presStyleLbl="node1" presStyleIdx="3" presStyleCnt="4">
        <dgm:presLayoutVars>
          <dgm:bulletEnabled val="1"/>
        </dgm:presLayoutVars>
      </dgm:prSet>
      <dgm:spPr/>
      <dgm:t>
        <a:bodyPr/>
        <a:lstStyle/>
        <a:p>
          <a:endParaRPr lang="en-US"/>
        </a:p>
      </dgm:t>
    </dgm:pt>
  </dgm:ptLst>
  <dgm:cxnLst>
    <dgm:cxn modelId="{E743029F-0599-4CE8-96CF-02432CBC4FB7}" srcId="{F8E80EB1-E953-479B-91F9-D02974598381}" destId="{3BDAFBA8-03D7-44A1-BC18-480295E9C8BF}" srcOrd="2" destOrd="0" parTransId="{4669EDFD-114C-472B-9E45-7BBF1F8CE28F}" sibTransId="{5E2DF134-965F-47B8-82AE-6A879428D72D}"/>
    <dgm:cxn modelId="{0511EB1D-B463-499A-B4F6-BDAD5028A2A6}" type="presOf" srcId="{CECCFD93-9005-4399-8161-96D6E9D90445}" destId="{D6F815A9-33D0-43AE-BD91-EDB11EE8D292}" srcOrd="0" destOrd="0" presId="urn:microsoft.com/office/officeart/2005/8/layout/vList3"/>
    <dgm:cxn modelId="{56E35819-A053-4D99-B357-3DF696DBE794}" srcId="{F8E80EB1-E953-479B-91F9-D02974598381}" destId="{CECCFD93-9005-4399-8161-96D6E9D90445}" srcOrd="0" destOrd="0" parTransId="{998D40DC-B082-4094-AF5D-C47377BC2B5D}" sibTransId="{8FE21301-3B24-42A1-9873-A553B9696051}"/>
    <dgm:cxn modelId="{2630AA63-D9D4-4E55-822C-D41FC9BA0FE5}" srcId="{F8E80EB1-E953-479B-91F9-D02974598381}" destId="{E9757E9A-A0CD-4DF6-82DC-CB94B75DE124}" srcOrd="1" destOrd="0" parTransId="{E7BFD8F0-A69A-479A-B416-38682A147719}" sibTransId="{E685051B-60F1-47B8-850F-4FEF2BBCC0D5}"/>
    <dgm:cxn modelId="{DDDDCB6D-A8E0-4EDE-9C64-FE01BB12A1F9}" type="presOf" srcId="{E9757E9A-A0CD-4DF6-82DC-CB94B75DE124}" destId="{3D5D463A-C871-4D3A-B9BB-6877211167CC}" srcOrd="0" destOrd="0" presId="urn:microsoft.com/office/officeart/2005/8/layout/vList3"/>
    <dgm:cxn modelId="{D9E4E7B7-CB28-45EA-B0E0-FCA3B4793406}" type="presOf" srcId="{F8E80EB1-E953-479B-91F9-D02974598381}" destId="{E08DA6C4-67EE-4FC6-99DC-B7741167DDBE}" srcOrd="0" destOrd="0" presId="urn:microsoft.com/office/officeart/2005/8/layout/vList3"/>
    <dgm:cxn modelId="{31316AAE-DF93-4AD9-85D0-7DBD03715388}" type="presOf" srcId="{6A191B0C-1F10-488B-82DF-498FBEF253B2}" destId="{C6A38D91-5FD2-496D-9C31-FB100B2C3239}" srcOrd="0" destOrd="0" presId="urn:microsoft.com/office/officeart/2005/8/layout/vList3"/>
    <dgm:cxn modelId="{AB4BE2B3-CBD1-4697-A094-A7B1C17D5BAB}" type="presOf" srcId="{3BDAFBA8-03D7-44A1-BC18-480295E9C8BF}" destId="{6CB89AA1-DC3F-4C66-8CEC-5103332A9EAA}" srcOrd="0" destOrd="0" presId="urn:microsoft.com/office/officeart/2005/8/layout/vList3"/>
    <dgm:cxn modelId="{0FD4789E-9A18-4B45-B553-C6CABFF48C81}" srcId="{F8E80EB1-E953-479B-91F9-D02974598381}" destId="{6A191B0C-1F10-488B-82DF-498FBEF253B2}" srcOrd="3" destOrd="0" parTransId="{587D0E2C-81F4-4322-ABA5-6E03F2DC4DBA}" sibTransId="{CAE07379-7528-4B8C-93CD-09CB0613C353}"/>
    <dgm:cxn modelId="{2A2577F0-2BDE-4AE9-AD46-14C0C5F72E3E}" type="presParOf" srcId="{E08DA6C4-67EE-4FC6-99DC-B7741167DDBE}" destId="{200AA713-35B7-492F-9666-DACB5358EF87}" srcOrd="0" destOrd="0" presId="urn:microsoft.com/office/officeart/2005/8/layout/vList3"/>
    <dgm:cxn modelId="{9ADFBC95-4249-4C87-8244-A2A675883EBC}" type="presParOf" srcId="{200AA713-35B7-492F-9666-DACB5358EF87}" destId="{FD615D00-C7D0-48D8-A792-4D04BC677D40}" srcOrd="0" destOrd="0" presId="urn:microsoft.com/office/officeart/2005/8/layout/vList3"/>
    <dgm:cxn modelId="{45B33772-A5C7-4E23-ACA2-DDF008D598BC}" type="presParOf" srcId="{200AA713-35B7-492F-9666-DACB5358EF87}" destId="{D6F815A9-33D0-43AE-BD91-EDB11EE8D292}" srcOrd="1" destOrd="0" presId="urn:microsoft.com/office/officeart/2005/8/layout/vList3"/>
    <dgm:cxn modelId="{372D9383-94D0-4C5C-A90C-B6FA5F7204A7}" type="presParOf" srcId="{E08DA6C4-67EE-4FC6-99DC-B7741167DDBE}" destId="{4A4C85AD-EB9D-46B2-8A55-923739817FBF}" srcOrd="1" destOrd="0" presId="urn:microsoft.com/office/officeart/2005/8/layout/vList3"/>
    <dgm:cxn modelId="{F796A84B-1819-4BFB-9577-DBF6A6323015}" type="presParOf" srcId="{E08DA6C4-67EE-4FC6-99DC-B7741167DDBE}" destId="{2EEF47FC-5DF0-446A-A82E-223DD34693E9}" srcOrd="2" destOrd="0" presId="urn:microsoft.com/office/officeart/2005/8/layout/vList3"/>
    <dgm:cxn modelId="{0B4432C5-7D61-4345-9627-34AB1A2F83F5}" type="presParOf" srcId="{2EEF47FC-5DF0-446A-A82E-223DD34693E9}" destId="{45AAB128-2A43-498B-A8F1-1EBF62C1FC27}" srcOrd="0" destOrd="0" presId="urn:microsoft.com/office/officeart/2005/8/layout/vList3"/>
    <dgm:cxn modelId="{3420B258-97B5-4891-80AA-DD5698896298}" type="presParOf" srcId="{2EEF47FC-5DF0-446A-A82E-223DD34693E9}" destId="{3D5D463A-C871-4D3A-B9BB-6877211167CC}" srcOrd="1" destOrd="0" presId="urn:microsoft.com/office/officeart/2005/8/layout/vList3"/>
    <dgm:cxn modelId="{2B8ACE07-D2E5-4814-AB01-466E8AAC03D5}" type="presParOf" srcId="{E08DA6C4-67EE-4FC6-99DC-B7741167DDBE}" destId="{F8205609-14BB-44E1-8FF2-C2DF24C1D001}" srcOrd="3" destOrd="0" presId="urn:microsoft.com/office/officeart/2005/8/layout/vList3"/>
    <dgm:cxn modelId="{C93E7C19-4A08-41B9-8C53-0D455208BB9F}" type="presParOf" srcId="{E08DA6C4-67EE-4FC6-99DC-B7741167DDBE}" destId="{FFCE22C6-5183-4FAB-A379-780A9E887032}" srcOrd="4" destOrd="0" presId="urn:microsoft.com/office/officeart/2005/8/layout/vList3"/>
    <dgm:cxn modelId="{A39942C4-351B-4639-9977-1B4BA763CC33}" type="presParOf" srcId="{FFCE22C6-5183-4FAB-A379-780A9E887032}" destId="{375CFDC9-AED9-49FA-81E7-05487D1BBC14}" srcOrd="0" destOrd="0" presId="urn:microsoft.com/office/officeart/2005/8/layout/vList3"/>
    <dgm:cxn modelId="{00594B4B-6EB3-4B53-93FC-523FFD068E91}" type="presParOf" srcId="{FFCE22C6-5183-4FAB-A379-780A9E887032}" destId="{6CB89AA1-DC3F-4C66-8CEC-5103332A9EAA}" srcOrd="1" destOrd="0" presId="urn:microsoft.com/office/officeart/2005/8/layout/vList3"/>
    <dgm:cxn modelId="{764EE8B9-AB55-462D-B1B8-3A8E0A63924D}" type="presParOf" srcId="{E08DA6C4-67EE-4FC6-99DC-B7741167DDBE}" destId="{845A8ED8-D444-4944-979E-6D6214BD9A3C}" srcOrd="5" destOrd="0" presId="urn:microsoft.com/office/officeart/2005/8/layout/vList3"/>
    <dgm:cxn modelId="{340B1A73-0170-4D06-BFDA-066C5F7F98C4}" type="presParOf" srcId="{E08DA6C4-67EE-4FC6-99DC-B7741167DDBE}" destId="{79F4FCB1-13C9-4FB7-B46F-9D03348ADB61}" srcOrd="6" destOrd="0" presId="urn:microsoft.com/office/officeart/2005/8/layout/vList3"/>
    <dgm:cxn modelId="{CED4A98C-52EE-4632-9E15-F0A05705DC0F}" type="presParOf" srcId="{79F4FCB1-13C9-4FB7-B46F-9D03348ADB61}" destId="{E880C365-B6CC-4434-BBE7-2B87FB5DEB4E}" srcOrd="0" destOrd="0" presId="urn:microsoft.com/office/officeart/2005/8/layout/vList3"/>
    <dgm:cxn modelId="{D8BA88D8-28F9-4FD7-80D4-E2E940D6C9E5}" type="presParOf" srcId="{79F4FCB1-13C9-4FB7-B46F-9D03348ADB61}" destId="{C6A38D91-5FD2-496D-9C31-FB100B2C3239}"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688EF9-0768-420F-A994-E5B334653052}" type="doc">
      <dgm:prSet loTypeId="urn:microsoft.com/office/officeart/2005/8/layout/hProcess9" loCatId="process" qsTypeId="urn:microsoft.com/office/officeart/2005/8/quickstyle/simple1" qsCatId="simple" csTypeId="urn:microsoft.com/office/officeart/2005/8/colors/accent1_2" csCatId="accent1" phldr="1"/>
      <dgm:spPr/>
    </dgm:pt>
    <dgm:pt modelId="{B4641FCE-A003-4E60-BE5B-7C34CD60073C}">
      <dgm:prSet phldrT="[Text]"/>
      <dgm:spPr>
        <a:solidFill>
          <a:schemeClr val="accent4">
            <a:lumMod val="60000"/>
            <a:lumOff val="40000"/>
          </a:schemeClr>
        </a:solidFill>
      </dgm:spPr>
      <dgm:t>
        <a:bodyPr/>
        <a:lstStyle/>
        <a:p>
          <a:r>
            <a:rPr lang="en-US" dirty="0" smtClean="0">
              <a:solidFill>
                <a:schemeClr val="tx1"/>
              </a:solidFill>
            </a:rPr>
            <a:t>Inception</a:t>
          </a:r>
        </a:p>
      </dgm:t>
    </dgm:pt>
    <dgm:pt modelId="{9C76DE0B-58B1-4DAC-9866-2B7598F01082}" type="parTrans" cxnId="{A5D2105F-989B-4852-B264-AE938FBDE6B5}">
      <dgm:prSet/>
      <dgm:spPr/>
      <dgm:t>
        <a:bodyPr/>
        <a:lstStyle/>
        <a:p>
          <a:endParaRPr lang="en-US"/>
        </a:p>
      </dgm:t>
    </dgm:pt>
    <dgm:pt modelId="{E05330E0-0646-4A0D-95A9-59969D68AFDC}" type="sibTrans" cxnId="{A5D2105F-989B-4852-B264-AE938FBDE6B5}">
      <dgm:prSet/>
      <dgm:spPr/>
      <dgm:t>
        <a:bodyPr/>
        <a:lstStyle/>
        <a:p>
          <a:endParaRPr lang="en-US"/>
        </a:p>
      </dgm:t>
    </dgm:pt>
    <dgm:pt modelId="{EDC05D54-F8A5-4E0A-9EA7-406A69CAE44D}">
      <dgm:prSet phldrT="[Text]"/>
      <dgm:spPr>
        <a:solidFill>
          <a:schemeClr val="accent2">
            <a:lumMod val="75000"/>
          </a:schemeClr>
        </a:solidFill>
      </dgm:spPr>
      <dgm:t>
        <a:bodyPr/>
        <a:lstStyle/>
        <a:p>
          <a:r>
            <a:rPr lang="en-US" dirty="0" smtClean="0"/>
            <a:t>Elaboration</a:t>
          </a:r>
          <a:endParaRPr lang="en-US" dirty="0"/>
        </a:p>
      </dgm:t>
    </dgm:pt>
    <dgm:pt modelId="{6525FF53-2239-4322-80BA-9717C941056F}" type="parTrans" cxnId="{E2BB06CA-6BA6-4AE8-BBAD-B9A596DB9438}">
      <dgm:prSet/>
      <dgm:spPr/>
      <dgm:t>
        <a:bodyPr/>
        <a:lstStyle/>
        <a:p>
          <a:endParaRPr lang="en-US"/>
        </a:p>
      </dgm:t>
    </dgm:pt>
    <dgm:pt modelId="{8D498BBA-C526-44F0-999F-3E1CCF213E53}" type="sibTrans" cxnId="{E2BB06CA-6BA6-4AE8-BBAD-B9A596DB9438}">
      <dgm:prSet/>
      <dgm:spPr/>
      <dgm:t>
        <a:bodyPr/>
        <a:lstStyle/>
        <a:p>
          <a:endParaRPr lang="en-US"/>
        </a:p>
      </dgm:t>
    </dgm:pt>
    <dgm:pt modelId="{E74CA3D6-116A-440C-BBB5-42DBD77B5649}">
      <dgm:prSet phldrT="[Text]"/>
      <dgm:spPr>
        <a:solidFill>
          <a:srgbClr val="FFC000"/>
        </a:solidFill>
      </dgm:spPr>
      <dgm:t>
        <a:bodyPr/>
        <a:lstStyle/>
        <a:p>
          <a:r>
            <a:rPr lang="en-US" dirty="0" smtClean="0">
              <a:solidFill>
                <a:schemeClr val="tx1"/>
              </a:solidFill>
            </a:rPr>
            <a:t>Construction</a:t>
          </a:r>
          <a:endParaRPr lang="en-US" dirty="0">
            <a:solidFill>
              <a:schemeClr val="tx1"/>
            </a:solidFill>
          </a:endParaRPr>
        </a:p>
      </dgm:t>
    </dgm:pt>
    <dgm:pt modelId="{07CAA6A8-E24C-4073-AF86-6B95312F4464}" type="parTrans" cxnId="{F29F61BA-D7E2-4959-88ED-22FAB19A0DF8}">
      <dgm:prSet/>
      <dgm:spPr/>
      <dgm:t>
        <a:bodyPr/>
        <a:lstStyle/>
        <a:p>
          <a:endParaRPr lang="en-US"/>
        </a:p>
      </dgm:t>
    </dgm:pt>
    <dgm:pt modelId="{FF402CEE-E9A3-4FD2-AEBC-23434895997D}" type="sibTrans" cxnId="{F29F61BA-D7E2-4959-88ED-22FAB19A0DF8}">
      <dgm:prSet/>
      <dgm:spPr/>
      <dgm:t>
        <a:bodyPr/>
        <a:lstStyle/>
        <a:p>
          <a:endParaRPr lang="en-US"/>
        </a:p>
      </dgm:t>
    </dgm:pt>
    <dgm:pt modelId="{52FD6EA7-E035-4D5E-9C41-2FBF35E8E2EB}">
      <dgm:prSet phldrT="[Text]"/>
      <dgm:spPr/>
      <dgm:t>
        <a:bodyPr/>
        <a:lstStyle/>
        <a:p>
          <a:r>
            <a:rPr lang="en-US" dirty="0" smtClean="0"/>
            <a:t>Transition</a:t>
          </a:r>
          <a:endParaRPr lang="en-US" dirty="0"/>
        </a:p>
      </dgm:t>
    </dgm:pt>
    <dgm:pt modelId="{545AE716-6799-48FD-8DB7-922B17A5D5B4}" type="parTrans" cxnId="{E48164E2-2097-44EC-ABE8-B118CEF70B86}">
      <dgm:prSet/>
      <dgm:spPr/>
      <dgm:t>
        <a:bodyPr/>
        <a:lstStyle/>
        <a:p>
          <a:endParaRPr lang="en-US"/>
        </a:p>
      </dgm:t>
    </dgm:pt>
    <dgm:pt modelId="{274DADD7-D99F-4D69-A58F-0898B4DADA39}" type="sibTrans" cxnId="{E48164E2-2097-44EC-ABE8-B118CEF70B86}">
      <dgm:prSet/>
      <dgm:spPr/>
      <dgm:t>
        <a:bodyPr/>
        <a:lstStyle/>
        <a:p>
          <a:endParaRPr lang="en-US"/>
        </a:p>
      </dgm:t>
    </dgm:pt>
    <dgm:pt modelId="{BE66E912-8C46-49AA-A781-FE5B375E08EB}" type="pres">
      <dgm:prSet presAssocID="{56688EF9-0768-420F-A994-E5B334653052}" presName="CompostProcess" presStyleCnt="0">
        <dgm:presLayoutVars>
          <dgm:dir/>
          <dgm:resizeHandles val="exact"/>
        </dgm:presLayoutVars>
      </dgm:prSet>
      <dgm:spPr/>
    </dgm:pt>
    <dgm:pt modelId="{CA53BA1A-21E0-4F0F-84B4-1C91609F6587}" type="pres">
      <dgm:prSet presAssocID="{56688EF9-0768-420F-A994-E5B334653052}" presName="arrow" presStyleLbl="bgShp" presStyleIdx="0" presStyleCnt="1"/>
      <dgm:spPr/>
    </dgm:pt>
    <dgm:pt modelId="{C700450F-EB73-4A0E-B1C4-37AAC0A07FDD}" type="pres">
      <dgm:prSet presAssocID="{56688EF9-0768-420F-A994-E5B334653052}" presName="linearProcess" presStyleCnt="0"/>
      <dgm:spPr/>
    </dgm:pt>
    <dgm:pt modelId="{1D650F72-576E-47C9-962F-8A0B8A4EF7E6}" type="pres">
      <dgm:prSet presAssocID="{B4641FCE-A003-4E60-BE5B-7C34CD60073C}" presName="textNode" presStyleLbl="node1" presStyleIdx="0" presStyleCnt="4">
        <dgm:presLayoutVars>
          <dgm:bulletEnabled val="1"/>
        </dgm:presLayoutVars>
      </dgm:prSet>
      <dgm:spPr/>
      <dgm:t>
        <a:bodyPr/>
        <a:lstStyle/>
        <a:p>
          <a:endParaRPr lang="en-US"/>
        </a:p>
      </dgm:t>
    </dgm:pt>
    <dgm:pt modelId="{96E71547-5864-4A31-AE67-A189AFD5FFD6}" type="pres">
      <dgm:prSet presAssocID="{E05330E0-0646-4A0D-95A9-59969D68AFDC}" presName="sibTrans" presStyleCnt="0"/>
      <dgm:spPr/>
    </dgm:pt>
    <dgm:pt modelId="{C28C3020-BC2B-4AE7-8AF7-6B0048FE46C3}" type="pres">
      <dgm:prSet presAssocID="{EDC05D54-F8A5-4E0A-9EA7-406A69CAE44D}" presName="textNode" presStyleLbl="node1" presStyleIdx="1" presStyleCnt="4">
        <dgm:presLayoutVars>
          <dgm:bulletEnabled val="1"/>
        </dgm:presLayoutVars>
      </dgm:prSet>
      <dgm:spPr/>
      <dgm:t>
        <a:bodyPr/>
        <a:lstStyle/>
        <a:p>
          <a:endParaRPr lang="en-US"/>
        </a:p>
      </dgm:t>
    </dgm:pt>
    <dgm:pt modelId="{8903F3D0-6A8C-404A-941F-6291A69B70C4}" type="pres">
      <dgm:prSet presAssocID="{8D498BBA-C526-44F0-999F-3E1CCF213E53}" presName="sibTrans" presStyleCnt="0"/>
      <dgm:spPr/>
    </dgm:pt>
    <dgm:pt modelId="{3AC13CF2-5068-4748-8D1D-2534A8C70A70}" type="pres">
      <dgm:prSet presAssocID="{E74CA3D6-116A-440C-BBB5-42DBD77B5649}" presName="textNode" presStyleLbl="node1" presStyleIdx="2" presStyleCnt="4">
        <dgm:presLayoutVars>
          <dgm:bulletEnabled val="1"/>
        </dgm:presLayoutVars>
      </dgm:prSet>
      <dgm:spPr/>
      <dgm:t>
        <a:bodyPr/>
        <a:lstStyle/>
        <a:p>
          <a:endParaRPr lang="en-US"/>
        </a:p>
      </dgm:t>
    </dgm:pt>
    <dgm:pt modelId="{00A92DA6-337E-4221-BE5C-05801313180B}" type="pres">
      <dgm:prSet presAssocID="{FF402CEE-E9A3-4FD2-AEBC-23434895997D}" presName="sibTrans" presStyleCnt="0"/>
      <dgm:spPr/>
    </dgm:pt>
    <dgm:pt modelId="{114DE0BC-25D6-4780-926A-0B6429B38C6B}" type="pres">
      <dgm:prSet presAssocID="{52FD6EA7-E035-4D5E-9C41-2FBF35E8E2EB}" presName="textNode" presStyleLbl="node1" presStyleIdx="3" presStyleCnt="4">
        <dgm:presLayoutVars>
          <dgm:bulletEnabled val="1"/>
        </dgm:presLayoutVars>
      </dgm:prSet>
      <dgm:spPr/>
      <dgm:t>
        <a:bodyPr/>
        <a:lstStyle/>
        <a:p>
          <a:endParaRPr lang="en-US"/>
        </a:p>
      </dgm:t>
    </dgm:pt>
  </dgm:ptLst>
  <dgm:cxnLst>
    <dgm:cxn modelId="{E48164E2-2097-44EC-ABE8-B118CEF70B86}" srcId="{56688EF9-0768-420F-A994-E5B334653052}" destId="{52FD6EA7-E035-4D5E-9C41-2FBF35E8E2EB}" srcOrd="3" destOrd="0" parTransId="{545AE716-6799-48FD-8DB7-922B17A5D5B4}" sibTransId="{274DADD7-D99F-4D69-A58F-0898B4DADA39}"/>
    <dgm:cxn modelId="{A5D2105F-989B-4852-B264-AE938FBDE6B5}" srcId="{56688EF9-0768-420F-A994-E5B334653052}" destId="{B4641FCE-A003-4E60-BE5B-7C34CD60073C}" srcOrd="0" destOrd="0" parTransId="{9C76DE0B-58B1-4DAC-9866-2B7598F01082}" sibTransId="{E05330E0-0646-4A0D-95A9-59969D68AFDC}"/>
    <dgm:cxn modelId="{A9F88EB9-5B9F-4770-B2FF-FFACDE2696BA}" type="presOf" srcId="{52FD6EA7-E035-4D5E-9C41-2FBF35E8E2EB}" destId="{114DE0BC-25D6-4780-926A-0B6429B38C6B}" srcOrd="0" destOrd="0" presId="urn:microsoft.com/office/officeart/2005/8/layout/hProcess9"/>
    <dgm:cxn modelId="{37444979-9C69-4FDE-BC57-81C77BC1E956}" type="presOf" srcId="{EDC05D54-F8A5-4E0A-9EA7-406A69CAE44D}" destId="{C28C3020-BC2B-4AE7-8AF7-6B0048FE46C3}" srcOrd="0" destOrd="0" presId="urn:microsoft.com/office/officeart/2005/8/layout/hProcess9"/>
    <dgm:cxn modelId="{F29F61BA-D7E2-4959-88ED-22FAB19A0DF8}" srcId="{56688EF9-0768-420F-A994-E5B334653052}" destId="{E74CA3D6-116A-440C-BBB5-42DBD77B5649}" srcOrd="2" destOrd="0" parTransId="{07CAA6A8-E24C-4073-AF86-6B95312F4464}" sibTransId="{FF402CEE-E9A3-4FD2-AEBC-23434895997D}"/>
    <dgm:cxn modelId="{E1B7DF7B-3BB4-4F80-9CCD-1773CED84F54}" type="presOf" srcId="{56688EF9-0768-420F-A994-E5B334653052}" destId="{BE66E912-8C46-49AA-A781-FE5B375E08EB}" srcOrd="0" destOrd="0" presId="urn:microsoft.com/office/officeart/2005/8/layout/hProcess9"/>
    <dgm:cxn modelId="{E2BB06CA-6BA6-4AE8-BBAD-B9A596DB9438}" srcId="{56688EF9-0768-420F-A994-E5B334653052}" destId="{EDC05D54-F8A5-4E0A-9EA7-406A69CAE44D}" srcOrd="1" destOrd="0" parTransId="{6525FF53-2239-4322-80BA-9717C941056F}" sibTransId="{8D498BBA-C526-44F0-999F-3E1CCF213E53}"/>
    <dgm:cxn modelId="{3C84DD83-98E4-4727-9C60-6686B52070BE}" type="presOf" srcId="{B4641FCE-A003-4E60-BE5B-7C34CD60073C}" destId="{1D650F72-576E-47C9-962F-8A0B8A4EF7E6}" srcOrd="0" destOrd="0" presId="urn:microsoft.com/office/officeart/2005/8/layout/hProcess9"/>
    <dgm:cxn modelId="{180A0D83-525F-42EA-8F61-6266BD4BC421}" type="presOf" srcId="{E74CA3D6-116A-440C-BBB5-42DBD77B5649}" destId="{3AC13CF2-5068-4748-8D1D-2534A8C70A70}" srcOrd="0" destOrd="0" presId="urn:microsoft.com/office/officeart/2005/8/layout/hProcess9"/>
    <dgm:cxn modelId="{EB01BCCA-53A5-4459-ADBE-15DA1777E804}" type="presParOf" srcId="{BE66E912-8C46-49AA-A781-FE5B375E08EB}" destId="{CA53BA1A-21E0-4F0F-84B4-1C91609F6587}" srcOrd="0" destOrd="0" presId="urn:microsoft.com/office/officeart/2005/8/layout/hProcess9"/>
    <dgm:cxn modelId="{7D6D56D8-0ED6-407E-9716-245EE7B2B04E}" type="presParOf" srcId="{BE66E912-8C46-49AA-A781-FE5B375E08EB}" destId="{C700450F-EB73-4A0E-B1C4-37AAC0A07FDD}" srcOrd="1" destOrd="0" presId="urn:microsoft.com/office/officeart/2005/8/layout/hProcess9"/>
    <dgm:cxn modelId="{18674D1C-E41F-4786-8DDC-194CB2AF70F8}" type="presParOf" srcId="{C700450F-EB73-4A0E-B1C4-37AAC0A07FDD}" destId="{1D650F72-576E-47C9-962F-8A0B8A4EF7E6}" srcOrd="0" destOrd="0" presId="urn:microsoft.com/office/officeart/2005/8/layout/hProcess9"/>
    <dgm:cxn modelId="{F5D5F35C-1385-4B1D-B1D8-B8483BB41B20}" type="presParOf" srcId="{C700450F-EB73-4A0E-B1C4-37AAC0A07FDD}" destId="{96E71547-5864-4A31-AE67-A189AFD5FFD6}" srcOrd="1" destOrd="0" presId="urn:microsoft.com/office/officeart/2005/8/layout/hProcess9"/>
    <dgm:cxn modelId="{72F96F9A-122B-4B53-B5C4-2990D6D01138}" type="presParOf" srcId="{C700450F-EB73-4A0E-B1C4-37AAC0A07FDD}" destId="{C28C3020-BC2B-4AE7-8AF7-6B0048FE46C3}" srcOrd="2" destOrd="0" presId="urn:microsoft.com/office/officeart/2005/8/layout/hProcess9"/>
    <dgm:cxn modelId="{74739A12-B113-433C-A094-33750F65A7C0}" type="presParOf" srcId="{C700450F-EB73-4A0E-B1C4-37AAC0A07FDD}" destId="{8903F3D0-6A8C-404A-941F-6291A69B70C4}" srcOrd="3" destOrd="0" presId="urn:microsoft.com/office/officeart/2005/8/layout/hProcess9"/>
    <dgm:cxn modelId="{A7F9A95A-31A0-4F44-9DAA-FB1EA4B5CBD3}" type="presParOf" srcId="{C700450F-EB73-4A0E-B1C4-37AAC0A07FDD}" destId="{3AC13CF2-5068-4748-8D1D-2534A8C70A70}" srcOrd="4" destOrd="0" presId="urn:microsoft.com/office/officeart/2005/8/layout/hProcess9"/>
    <dgm:cxn modelId="{DA6D5CB5-C279-463F-B96F-5BE98669D657}" type="presParOf" srcId="{C700450F-EB73-4A0E-B1C4-37AAC0A07FDD}" destId="{00A92DA6-337E-4221-BE5C-05801313180B}" srcOrd="5" destOrd="0" presId="urn:microsoft.com/office/officeart/2005/8/layout/hProcess9"/>
    <dgm:cxn modelId="{3C8C88A3-8530-4B7B-8DF7-6DA8A0C551C0}" type="presParOf" srcId="{C700450F-EB73-4A0E-B1C4-37AAC0A07FDD}" destId="{114DE0BC-25D6-4780-926A-0B6429B38C6B}"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688EF9-0768-420F-A994-E5B334653052}" type="doc">
      <dgm:prSet loTypeId="urn:microsoft.com/office/officeart/2005/8/layout/hProcess9" loCatId="process" qsTypeId="urn:microsoft.com/office/officeart/2005/8/quickstyle/simple1" qsCatId="simple" csTypeId="urn:microsoft.com/office/officeart/2005/8/colors/accent1_2" csCatId="accent1" phldr="1"/>
      <dgm:spPr/>
    </dgm:pt>
    <dgm:pt modelId="{B4641FCE-A003-4E60-BE5B-7C34CD60073C}">
      <dgm:prSet phldrT="[Text]"/>
      <dgm:spPr>
        <a:solidFill>
          <a:schemeClr val="accent4">
            <a:lumMod val="60000"/>
            <a:lumOff val="40000"/>
          </a:schemeClr>
        </a:solidFill>
      </dgm:spPr>
      <dgm:t>
        <a:bodyPr/>
        <a:lstStyle/>
        <a:p>
          <a:r>
            <a:rPr lang="en-US" dirty="0" smtClean="0">
              <a:solidFill>
                <a:schemeClr val="tx1"/>
              </a:solidFill>
            </a:rPr>
            <a:t>Inception</a:t>
          </a:r>
        </a:p>
      </dgm:t>
    </dgm:pt>
    <dgm:pt modelId="{9C76DE0B-58B1-4DAC-9866-2B7598F01082}" type="parTrans" cxnId="{A5D2105F-989B-4852-B264-AE938FBDE6B5}">
      <dgm:prSet/>
      <dgm:spPr/>
      <dgm:t>
        <a:bodyPr/>
        <a:lstStyle/>
        <a:p>
          <a:endParaRPr lang="en-US"/>
        </a:p>
      </dgm:t>
    </dgm:pt>
    <dgm:pt modelId="{E05330E0-0646-4A0D-95A9-59969D68AFDC}" type="sibTrans" cxnId="{A5D2105F-989B-4852-B264-AE938FBDE6B5}">
      <dgm:prSet/>
      <dgm:spPr/>
      <dgm:t>
        <a:bodyPr/>
        <a:lstStyle/>
        <a:p>
          <a:endParaRPr lang="en-US"/>
        </a:p>
      </dgm:t>
    </dgm:pt>
    <dgm:pt modelId="{EDC05D54-F8A5-4E0A-9EA7-406A69CAE44D}">
      <dgm:prSet phldrT="[Text]"/>
      <dgm:spPr>
        <a:solidFill>
          <a:schemeClr val="accent2">
            <a:lumMod val="75000"/>
          </a:schemeClr>
        </a:solidFill>
      </dgm:spPr>
      <dgm:t>
        <a:bodyPr/>
        <a:lstStyle/>
        <a:p>
          <a:r>
            <a:rPr lang="en-US" dirty="0" smtClean="0"/>
            <a:t>Elaboration</a:t>
          </a:r>
          <a:endParaRPr lang="en-US" dirty="0"/>
        </a:p>
      </dgm:t>
    </dgm:pt>
    <dgm:pt modelId="{6525FF53-2239-4322-80BA-9717C941056F}" type="parTrans" cxnId="{E2BB06CA-6BA6-4AE8-BBAD-B9A596DB9438}">
      <dgm:prSet/>
      <dgm:spPr/>
      <dgm:t>
        <a:bodyPr/>
        <a:lstStyle/>
        <a:p>
          <a:endParaRPr lang="en-US"/>
        </a:p>
      </dgm:t>
    </dgm:pt>
    <dgm:pt modelId="{8D498BBA-C526-44F0-999F-3E1CCF213E53}" type="sibTrans" cxnId="{E2BB06CA-6BA6-4AE8-BBAD-B9A596DB9438}">
      <dgm:prSet/>
      <dgm:spPr/>
      <dgm:t>
        <a:bodyPr/>
        <a:lstStyle/>
        <a:p>
          <a:endParaRPr lang="en-US"/>
        </a:p>
      </dgm:t>
    </dgm:pt>
    <dgm:pt modelId="{E74CA3D6-116A-440C-BBB5-42DBD77B5649}">
      <dgm:prSet phldrT="[Text]"/>
      <dgm:spPr>
        <a:solidFill>
          <a:srgbClr val="FFC000"/>
        </a:solidFill>
      </dgm:spPr>
      <dgm:t>
        <a:bodyPr/>
        <a:lstStyle/>
        <a:p>
          <a:r>
            <a:rPr lang="en-US" dirty="0" smtClean="0">
              <a:solidFill>
                <a:schemeClr val="tx1"/>
              </a:solidFill>
            </a:rPr>
            <a:t>Construction</a:t>
          </a:r>
          <a:endParaRPr lang="en-US" dirty="0">
            <a:solidFill>
              <a:schemeClr val="tx1"/>
            </a:solidFill>
          </a:endParaRPr>
        </a:p>
      </dgm:t>
    </dgm:pt>
    <dgm:pt modelId="{07CAA6A8-E24C-4073-AF86-6B95312F4464}" type="parTrans" cxnId="{F29F61BA-D7E2-4959-88ED-22FAB19A0DF8}">
      <dgm:prSet/>
      <dgm:spPr/>
      <dgm:t>
        <a:bodyPr/>
        <a:lstStyle/>
        <a:p>
          <a:endParaRPr lang="en-US"/>
        </a:p>
      </dgm:t>
    </dgm:pt>
    <dgm:pt modelId="{FF402CEE-E9A3-4FD2-AEBC-23434895997D}" type="sibTrans" cxnId="{F29F61BA-D7E2-4959-88ED-22FAB19A0DF8}">
      <dgm:prSet/>
      <dgm:spPr/>
      <dgm:t>
        <a:bodyPr/>
        <a:lstStyle/>
        <a:p>
          <a:endParaRPr lang="en-US"/>
        </a:p>
      </dgm:t>
    </dgm:pt>
    <dgm:pt modelId="{52FD6EA7-E035-4D5E-9C41-2FBF35E8E2EB}">
      <dgm:prSet phldrT="[Text]"/>
      <dgm:spPr/>
      <dgm:t>
        <a:bodyPr/>
        <a:lstStyle/>
        <a:p>
          <a:r>
            <a:rPr lang="en-US" dirty="0" smtClean="0"/>
            <a:t>Transition</a:t>
          </a:r>
          <a:endParaRPr lang="en-US" dirty="0"/>
        </a:p>
      </dgm:t>
    </dgm:pt>
    <dgm:pt modelId="{545AE716-6799-48FD-8DB7-922B17A5D5B4}" type="parTrans" cxnId="{E48164E2-2097-44EC-ABE8-B118CEF70B86}">
      <dgm:prSet/>
      <dgm:spPr/>
      <dgm:t>
        <a:bodyPr/>
        <a:lstStyle/>
        <a:p>
          <a:endParaRPr lang="en-US"/>
        </a:p>
      </dgm:t>
    </dgm:pt>
    <dgm:pt modelId="{274DADD7-D99F-4D69-A58F-0898B4DADA39}" type="sibTrans" cxnId="{E48164E2-2097-44EC-ABE8-B118CEF70B86}">
      <dgm:prSet/>
      <dgm:spPr/>
      <dgm:t>
        <a:bodyPr/>
        <a:lstStyle/>
        <a:p>
          <a:endParaRPr lang="en-US"/>
        </a:p>
      </dgm:t>
    </dgm:pt>
    <dgm:pt modelId="{BE66E912-8C46-49AA-A781-FE5B375E08EB}" type="pres">
      <dgm:prSet presAssocID="{56688EF9-0768-420F-A994-E5B334653052}" presName="CompostProcess" presStyleCnt="0">
        <dgm:presLayoutVars>
          <dgm:dir/>
          <dgm:resizeHandles val="exact"/>
        </dgm:presLayoutVars>
      </dgm:prSet>
      <dgm:spPr/>
    </dgm:pt>
    <dgm:pt modelId="{CA53BA1A-21E0-4F0F-84B4-1C91609F6587}" type="pres">
      <dgm:prSet presAssocID="{56688EF9-0768-420F-A994-E5B334653052}" presName="arrow" presStyleLbl="bgShp" presStyleIdx="0" presStyleCnt="1"/>
      <dgm:spPr/>
    </dgm:pt>
    <dgm:pt modelId="{C700450F-EB73-4A0E-B1C4-37AAC0A07FDD}" type="pres">
      <dgm:prSet presAssocID="{56688EF9-0768-420F-A994-E5B334653052}" presName="linearProcess" presStyleCnt="0"/>
      <dgm:spPr/>
    </dgm:pt>
    <dgm:pt modelId="{1D650F72-576E-47C9-962F-8A0B8A4EF7E6}" type="pres">
      <dgm:prSet presAssocID="{B4641FCE-A003-4E60-BE5B-7C34CD60073C}" presName="textNode" presStyleLbl="node1" presStyleIdx="0" presStyleCnt="4">
        <dgm:presLayoutVars>
          <dgm:bulletEnabled val="1"/>
        </dgm:presLayoutVars>
      </dgm:prSet>
      <dgm:spPr/>
      <dgm:t>
        <a:bodyPr/>
        <a:lstStyle/>
        <a:p>
          <a:endParaRPr lang="en-US"/>
        </a:p>
      </dgm:t>
    </dgm:pt>
    <dgm:pt modelId="{96E71547-5864-4A31-AE67-A189AFD5FFD6}" type="pres">
      <dgm:prSet presAssocID="{E05330E0-0646-4A0D-95A9-59969D68AFDC}" presName="sibTrans" presStyleCnt="0"/>
      <dgm:spPr/>
    </dgm:pt>
    <dgm:pt modelId="{C28C3020-BC2B-4AE7-8AF7-6B0048FE46C3}" type="pres">
      <dgm:prSet presAssocID="{EDC05D54-F8A5-4E0A-9EA7-406A69CAE44D}" presName="textNode" presStyleLbl="node1" presStyleIdx="1" presStyleCnt="4">
        <dgm:presLayoutVars>
          <dgm:bulletEnabled val="1"/>
        </dgm:presLayoutVars>
      </dgm:prSet>
      <dgm:spPr/>
      <dgm:t>
        <a:bodyPr/>
        <a:lstStyle/>
        <a:p>
          <a:endParaRPr lang="en-US"/>
        </a:p>
      </dgm:t>
    </dgm:pt>
    <dgm:pt modelId="{8903F3D0-6A8C-404A-941F-6291A69B70C4}" type="pres">
      <dgm:prSet presAssocID="{8D498BBA-C526-44F0-999F-3E1CCF213E53}" presName="sibTrans" presStyleCnt="0"/>
      <dgm:spPr/>
    </dgm:pt>
    <dgm:pt modelId="{3AC13CF2-5068-4748-8D1D-2534A8C70A70}" type="pres">
      <dgm:prSet presAssocID="{E74CA3D6-116A-440C-BBB5-42DBD77B5649}" presName="textNode" presStyleLbl="node1" presStyleIdx="2" presStyleCnt="4">
        <dgm:presLayoutVars>
          <dgm:bulletEnabled val="1"/>
        </dgm:presLayoutVars>
      </dgm:prSet>
      <dgm:spPr/>
      <dgm:t>
        <a:bodyPr/>
        <a:lstStyle/>
        <a:p>
          <a:endParaRPr lang="en-US"/>
        </a:p>
      </dgm:t>
    </dgm:pt>
    <dgm:pt modelId="{00A92DA6-337E-4221-BE5C-05801313180B}" type="pres">
      <dgm:prSet presAssocID="{FF402CEE-E9A3-4FD2-AEBC-23434895997D}" presName="sibTrans" presStyleCnt="0"/>
      <dgm:spPr/>
    </dgm:pt>
    <dgm:pt modelId="{114DE0BC-25D6-4780-926A-0B6429B38C6B}" type="pres">
      <dgm:prSet presAssocID="{52FD6EA7-E035-4D5E-9C41-2FBF35E8E2EB}" presName="textNode" presStyleLbl="node1" presStyleIdx="3" presStyleCnt="4">
        <dgm:presLayoutVars>
          <dgm:bulletEnabled val="1"/>
        </dgm:presLayoutVars>
      </dgm:prSet>
      <dgm:spPr/>
      <dgm:t>
        <a:bodyPr/>
        <a:lstStyle/>
        <a:p>
          <a:endParaRPr lang="en-US"/>
        </a:p>
      </dgm:t>
    </dgm:pt>
  </dgm:ptLst>
  <dgm:cxnLst>
    <dgm:cxn modelId="{E2BB06CA-6BA6-4AE8-BBAD-B9A596DB9438}" srcId="{56688EF9-0768-420F-A994-E5B334653052}" destId="{EDC05D54-F8A5-4E0A-9EA7-406A69CAE44D}" srcOrd="1" destOrd="0" parTransId="{6525FF53-2239-4322-80BA-9717C941056F}" sibTransId="{8D498BBA-C526-44F0-999F-3E1CCF213E53}"/>
    <dgm:cxn modelId="{E48164E2-2097-44EC-ABE8-B118CEF70B86}" srcId="{56688EF9-0768-420F-A994-E5B334653052}" destId="{52FD6EA7-E035-4D5E-9C41-2FBF35E8E2EB}" srcOrd="3" destOrd="0" parTransId="{545AE716-6799-48FD-8DB7-922B17A5D5B4}" sibTransId="{274DADD7-D99F-4D69-A58F-0898B4DADA39}"/>
    <dgm:cxn modelId="{661B400C-79B5-4133-A280-F371B66EFB6A}" type="presOf" srcId="{E74CA3D6-116A-440C-BBB5-42DBD77B5649}" destId="{3AC13CF2-5068-4748-8D1D-2534A8C70A70}" srcOrd="0" destOrd="0" presId="urn:microsoft.com/office/officeart/2005/8/layout/hProcess9"/>
    <dgm:cxn modelId="{C0541C41-E14D-41AB-89D3-330209401AC2}" type="presOf" srcId="{52FD6EA7-E035-4D5E-9C41-2FBF35E8E2EB}" destId="{114DE0BC-25D6-4780-926A-0B6429B38C6B}" srcOrd="0" destOrd="0" presId="urn:microsoft.com/office/officeart/2005/8/layout/hProcess9"/>
    <dgm:cxn modelId="{A5D2105F-989B-4852-B264-AE938FBDE6B5}" srcId="{56688EF9-0768-420F-A994-E5B334653052}" destId="{B4641FCE-A003-4E60-BE5B-7C34CD60073C}" srcOrd="0" destOrd="0" parTransId="{9C76DE0B-58B1-4DAC-9866-2B7598F01082}" sibTransId="{E05330E0-0646-4A0D-95A9-59969D68AFDC}"/>
    <dgm:cxn modelId="{17940983-74AD-48FB-9756-44CA8975C874}" type="presOf" srcId="{EDC05D54-F8A5-4E0A-9EA7-406A69CAE44D}" destId="{C28C3020-BC2B-4AE7-8AF7-6B0048FE46C3}" srcOrd="0" destOrd="0" presId="urn:microsoft.com/office/officeart/2005/8/layout/hProcess9"/>
    <dgm:cxn modelId="{46C6EF4F-DB29-4DC6-826A-BB334E1615AD}" type="presOf" srcId="{B4641FCE-A003-4E60-BE5B-7C34CD60073C}" destId="{1D650F72-576E-47C9-962F-8A0B8A4EF7E6}" srcOrd="0" destOrd="0" presId="urn:microsoft.com/office/officeart/2005/8/layout/hProcess9"/>
    <dgm:cxn modelId="{F29F61BA-D7E2-4959-88ED-22FAB19A0DF8}" srcId="{56688EF9-0768-420F-A994-E5B334653052}" destId="{E74CA3D6-116A-440C-BBB5-42DBD77B5649}" srcOrd="2" destOrd="0" parTransId="{07CAA6A8-E24C-4073-AF86-6B95312F4464}" sibTransId="{FF402CEE-E9A3-4FD2-AEBC-23434895997D}"/>
    <dgm:cxn modelId="{7C84577F-6FB4-4079-9170-2B1E0AF83025}" type="presOf" srcId="{56688EF9-0768-420F-A994-E5B334653052}" destId="{BE66E912-8C46-49AA-A781-FE5B375E08EB}" srcOrd="0" destOrd="0" presId="urn:microsoft.com/office/officeart/2005/8/layout/hProcess9"/>
    <dgm:cxn modelId="{ED4D9522-3820-4EC9-AD72-D54646618291}" type="presParOf" srcId="{BE66E912-8C46-49AA-A781-FE5B375E08EB}" destId="{CA53BA1A-21E0-4F0F-84B4-1C91609F6587}" srcOrd="0" destOrd="0" presId="urn:microsoft.com/office/officeart/2005/8/layout/hProcess9"/>
    <dgm:cxn modelId="{A7FBCC62-FD01-405F-9660-1E0A6AF83481}" type="presParOf" srcId="{BE66E912-8C46-49AA-A781-FE5B375E08EB}" destId="{C700450F-EB73-4A0E-B1C4-37AAC0A07FDD}" srcOrd="1" destOrd="0" presId="urn:microsoft.com/office/officeart/2005/8/layout/hProcess9"/>
    <dgm:cxn modelId="{24F5FABD-C0FA-4C70-959E-416B7024DE3F}" type="presParOf" srcId="{C700450F-EB73-4A0E-B1C4-37AAC0A07FDD}" destId="{1D650F72-576E-47C9-962F-8A0B8A4EF7E6}" srcOrd="0" destOrd="0" presId="urn:microsoft.com/office/officeart/2005/8/layout/hProcess9"/>
    <dgm:cxn modelId="{47FC9744-8C97-4464-B488-969F3BEB61E0}" type="presParOf" srcId="{C700450F-EB73-4A0E-B1C4-37AAC0A07FDD}" destId="{96E71547-5864-4A31-AE67-A189AFD5FFD6}" srcOrd="1" destOrd="0" presId="urn:microsoft.com/office/officeart/2005/8/layout/hProcess9"/>
    <dgm:cxn modelId="{A3F71E20-E1CA-44EF-8E87-8DF45A504312}" type="presParOf" srcId="{C700450F-EB73-4A0E-B1C4-37AAC0A07FDD}" destId="{C28C3020-BC2B-4AE7-8AF7-6B0048FE46C3}" srcOrd="2" destOrd="0" presId="urn:microsoft.com/office/officeart/2005/8/layout/hProcess9"/>
    <dgm:cxn modelId="{88636375-7DD2-459C-979B-5A98E4F49042}" type="presParOf" srcId="{C700450F-EB73-4A0E-B1C4-37AAC0A07FDD}" destId="{8903F3D0-6A8C-404A-941F-6291A69B70C4}" srcOrd="3" destOrd="0" presId="urn:microsoft.com/office/officeart/2005/8/layout/hProcess9"/>
    <dgm:cxn modelId="{7512FD26-1195-4FD2-A401-55292A7E59A2}" type="presParOf" srcId="{C700450F-EB73-4A0E-B1C4-37AAC0A07FDD}" destId="{3AC13CF2-5068-4748-8D1D-2534A8C70A70}" srcOrd="4" destOrd="0" presId="urn:microsoft.com/office/officeart/2005/8/layout/hProcess9"/>
    <dgm:cxn modelId="{128FF974-BCE6-4AC4-96D2-BD9AA7C321C2}" type="presParOf" srcId="{C700450F-EB73-4A0E-B1C4-37AAC0A07FDD}" destId="{00A92DA6-337E-4221-BE5C-05801313180B}" srcOrd="5" destOrd="0" presId="urn:microsoft.com/office/officeart/2005/8/layout/hProcess9"/>
    <dgm:cxn modelId="{899698B2-95BA-4EB8-BA68-6F04F655C6E1}" type="presParOf" srcId="{C700450F-EB73-4A0E-B1C4-37AAC0A07FDD}" destId="{114DE0BC-25D6-4780-926A-0B6429B38C6B}"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688EF9-0768-420F-A994-E5B334653052}" type="doc">
      <dgm:prSet loTypeId="urn:microsoft.com/office/officeart/2005/8/layout/hProcess9" loCatId="process" qsTypeId="urn:microsoft.com/office/officeart/2005/8/quickstyle/simple1" qsCatId="simple" csTypeId="urn:microsoft.com/office/officeart/2005/8/colors/accent1_2" csCatId="accent1" phldr="1"/>
      <dgm:spPr/>
    </dgm:pt>
    <dgm:pt modelId="{B4641FCE-A003-4E60-BE5B-7C34CD60073C}">
      <dgm:prSet phldrT="[Text]"/>
      <dgm:spPr>
        <a:solidFill>
          <a:schemeClr val="accent4">
            <a:lumMod val="60000"/>
            <a:lumOff val="40000"/>
          </a:schemeClr>
        </a:solidFill>
      </dgm:spPr>
      <dgm:t>
        <a:bodyPr/>
        <a:lstStyle/>
        <a:p>
          <a:r>
            <a:rPr lang="en-US" dirty="0" smtClean="0">
              <a:solidFill>
                <a:schemeClr val="tx1"/>
              </a:solidFill>
            </a:rPr>
            <a:t>Inception</a:t>
          </a:r>
        </a:p>
      </dgm:t>
    </dgm:pt>
    <dgm:pt modelId="{9C76DE0B-58B1-4DAC-9866-2B7598F01082}" type="parTrans" cxnId="{A5D2105F-989B-4852-B264-AE938FBDE6B5}">
      <dgm:prSet/>
      <dgm:spPr/>
      <dgm:t>
        <a:bodyPr/>
        <a:lstStyle/>
        <a:p>
          <a:endParaRPr lang="en-US"/>
        </a:p>
      </dgm:t>
    </dgm:pt>
    <dgm:pt modelId="{E05330E0-0646-4A0D-95A9-59969D68AFDC}" type="sibTrans" cxnId="{A5D2105F-989B-4852-B264-AE938FBDE6B5}">
      <dgm:prSet/>
      <dgm:spPr/>
      <dgm:t>
        <a:bodyPr/>
        <a:lstStyle/>
        <a:p>
          <a:endParaRPr lang="en-US"/>
        </a:p>
      </dgm:t>
    </dgm:pt>
    <dgm:pt modelId="{EDC05D54-F8A5-4E0A-9EA7-406A69CAE44D}">
      <dgm:prSet phldrT="[Text]"/>
      <dgm:spPr>
        <a:solidFill>
          <a:schemeClr val="accent2">
            <a:lumMod val="75000"/>
          </a:schemeClr>
        </a:solidFill>
      </dgm:spPr>
      <dgm:t>
        <a:bodyPr/>
        <a:lstStyle/>
        <a:p>
          <a:r>
            <a:rPr lang="en-US" dirty="0" smtClean="0"/>
            <a:t>Elaboration</a:t>
          </a:r>
          <a:endParaRPr lang="en-US" dirty="0"/>
        </a:p>
      </dgm:t>
    </dgm:pt>
    <dgm:pt modelId="{6525FF53-2239-4322-80BA-9717C941056F}" type="parTrans" cxnId="{E2BB06CA-6BA6-4AE8-BBAD-B9A596DB9438}">
      <dgm:prSet/>
      <dgm:spPr/>
      <dgm:t>
        <a:bodyPr/>
        <a:lstStyle/>
        <a:p>
          <a:endParaRPr lang="en-US"/>
        </a:p>
      </dgm:t>
    </dgm:pt>
    <dgm:pt modelId="{8D498BBA-C526-44F0-999F-3E1CCF213E53}" type="sibTrans" cxnId="{E2BB06CA-6BA6-4AE8-BBAD-B9A596DB9438}">
      <dgm:prSet/>
      <dgm:spPr/>
      <dgm:t>
        <a:bodyPr/>
        <a:lstStyle/>
        <a:p>
          <a:endParaRPr lang="en-US"/>
        </a:p>
      </dgm:t>
    </dgm:pt>
    <dgm:pt modelId="{E74CA3D6-116A-440C-BBB5-42DBD77B5649}">
      <dgm:prSet phldrT="[Text]"/>
      <dgm:spPr>
        <a:solidFill>
          <a:srgbClr val="FFC000"/>
        </a:solidFill>
      </dgm:spPr>
      <dgm:t>
        <a:bodyPr/>
        <a:lstStyle/>
        <a:p>
          <a:r>
            <a:rPr lang="en-US" dirty="0" smtClean="0">
              <a:solidFill>
                <a:schemeClr val="tx1"/>
              </a:solidFill>
            </a:rPr>
            <a:t>Construction</a:t>
          </a:r>
          <a:endParaRPr lang="en-US" dirty="0">
            <a:solidFill>
              <a:schemeClr val="tx1"/>
            </a:solidFill>
          </a:endParaRPr>
        </a:p>
      </dgm:t>
    </dgm:pt>
    <dgm:pt modelId="{07CAA6A8-E24C-4073-AF86-6B95312F4464}" type="parTrans" cxnId="{F29F61BA-D7E2-4959-88ED-22FAB19A0DF8}">
      <dgm:prSet/>
      <dgm:spPr/>
      <dgm:t>
        <a:bodyPr/>
        <a:lstStyle/>
        <a:p>
          <a:endParaRPr lang="en-US"/>
        </a:p>
      </dgm:t>
    </dgm:pt>
    <dgm:pt modelId="{FF402CEE-E9A3-4FD2-AEBC-23434895997D}" type="sibTrans" cxnId="{F29F61BA-D7E2-4959-88ED-22FAB19A0DF8}">
      <dgm:prSet/>
      <dgm:spPr/>
      <dgm:t>
        <a:bodyPr/>
        <a:lstStyle/>
        <a:p>
          <a:endParaRPr lang="en-US"/>
        </a:p>
      </dgm:t>
    </dgm:pt>
    <dgm:pt modelId="{52FD6EA7-E035-4D5E-9C41-2FBF35E8E2EB}">
      <dgm:prSet phldrT="[Text]"/>
      <dgm:spPr/>
      <dgm:t>
        <a:bodyPr/>
        <a:lstStyle/>
        <a:p>
          <a:r>
            <a:rPr lang="en-US" dirty="0" smtClean="0"/>
            <a:t>Transition</a:t>
          </a:r>
          <a:endParaRPr lang="en-US" dirty="0"/>
        </a:p>
      </dgm:t>
    </dgm:pt>
    <dgm:pt modelId="{545AE716-6799-48FD-8DB7-922B17A5D5B4}" type="parTrans" cxnId="{E48164E2-2097-44EC-ABE8-B118CEF70B86}">
      <dgm:prSet/>
      <dgm:spPr/>
      <dgm:t>
        <a:bodyPr/>
        <a:lstStyle/>
        <a:p>
          <a:endParaRPr lang="en-US"/>
        </a:p>
      </dgm:t>
    </dgm:pt>
    <dgm:pt modelId="{274DADD7-D99F-4D69-A58F-0898B4DADA39}" type="sibTrans" cxnId="{E48164E2-2097-44EC-ABE8-B118CEF70B86}">
      <dgm:prSet/>
      <dgm:spPr/>
      <dgm:t>
        <a:bodyPr/>
        <a:lstStyle/>
        <a:p>
          <a:endParaRPr lang="en-US"/>
        </a:p>
      </dgm:t>
    </dgm:pt>
    <dgm:pt modelId="{BE66E912-8C46-49AA-A781-FE5B375E08EB}" type="pres">
      <dgm:prSet presAssocID="{56688EF9-0768-420F-A994-E5B334653052}" presName="CompostProcess" presStyleCnt="0">
        <dgm:presLayoutVars>
          <dgm:dir/>
          <dgm:resizeHandles val="exact"/>
        </dgm:presLayoutVars>
      </dgm:prSet>
      <dgm:spPr/>
    </dgm:pt>
    <dgm:pt modelId="{CA53BA1A-21E0-4F0F-84B4-1C91609F6587}" type="pres">
      <dgm:prSet presAssocID="{56688EF9-0768-420F-A994-E5B334653052}" presName="arrow" presStyleLbl="bgShp" presStyleIdx="0" presStyleCnt="1"/>
      <dgm:spPr/>
    </dgm:pt>
    <dgm:pt modelId="{C700450F-EB73-4A0E-B1C4-37AAC0A07FDD}" type="pres">
      <dgm:prSet presAssocID="{56688EF9-0768-420F-A994-E5B334653052}" presName="linearProcess" presStyleCnt="0"/>
      <dgm:spPr/>
    </dgm:pt>
    <dgm:pt modelId="{1D650F72-576E-47C9-962F-8A0B8A4EF7E6}" type="pres">
      <dgm:prSet presAssocID="{B4641FCE-A003-4E60-BE5B-7C34CD60073C}" presName="textNode" presStyleLbl="node1" presStyleIdx="0" presStyleCnt="4">
        <dgm:presLayoutVars>
          <dgm:bulletEnabled val="1"/>
        </dgm:presLayoutVars>
      </dgm:prSet>
      <dgm:spPr/>
      <dgm:t>
        <a:bodyPr/>
        <a:lstStyle/>
        <a:p>
          <a:endParaRPr lang="en-US"/>
        </a:p>
      </dgm:t>
    </dgm:pt>
    <dgm:pt modelId="{96E71547-5864-4A31-AE67-A189AFD5FFD6}" type="pres">
      <dgm:prSet presAssocID="{E05330E0-0646-4A0D-95A9-59969D68AFDC}" presName="sibTrans" presStyleCnt="0"/>
      <dgm:spPr/>
    </dgm:pt>
    <dgm:pt modelId="{C28C3020-BC2B-4AE7-8AF7-6B0048FE46C3}" type="pres">
      <dgm:prSet presAssocID="{EDC05D54-F8A5-4E0A-9EA7-406A69CAE44D}" presName="textNode" presStyleLbl="node1" presStyleIdx="1" presStyleCnt="4">
        <dgm:presLayoutVars>
          <dgm:bulletEnabled val="1"/>
        </dgm:presLayoutVars>
      </dgm:prSet>
      <dgm:spPr/>
      <dgm:t>
        <a:bodyPr/>
        <a:lstStyle/>
        <a:p>
          <a:endParaRPr lang="en-US"/>
        </a:p>
      </dgm:t>
    </dgm:pt>
    <dgm:pt modelId="{8903F3D0-6A8C-404A-941F-6291A69B70C4}" type="pres">
      <dgm:prSet presAssocID="{8D498BBA-C526-44F0-999F-3E1CCF213E53}" presName="sibTrans" presStyleCnt="0"/>
      <dgm:spPr/>
    </dgm:pt>
    <dgm:pt modelId="{3AC13CF2-5068-4748-8D1D-2534A8C70A70}" type="pres">
      <dgm:prSet presAssocID="{E74CA3D6-116A-440C-BBB5-42DBD77B5649}" presName="textNode" presStyleLbl="node1" presStyleIdx="2" presStyleCnt="4">
        <dgm:presLayoutVars>
          <dgm:bulletEnabled val="1"/>
        </dgm:presLayoutVars>
      </dgm:prSet>
      <dgm:spPr/>
      <dgm:t>
        <a:bodyPr/>
        <a:lstStyle/>
        <a:p>
          <a:endParaRPr lang="en-US"/>
        </a:p>
      </dgm:t>
    </dgm:pt>
    <dgm:pt modelId="{00A92DA6-337E-4221-BE5C-05801313180B}" type="pres">
      <dgm:prSet presAssocID="{FF402CEE-E9A3-4FD2-AEBC-23434895997D}" presName="sibTrans" presStyleCnt="0"/>
      <dgm:spPr/>
    </dgm:pt>
    <dgm:pt modelId="{114DE0BC-25D6-4780-926A-0B6429B38C6B}" type="pres">
      <dgm:prSet presAssocID="{52FD6EA7-E035-4D5E-9C41-2FBF35E8E2EB}" presName="textNode" presStyleLbl="node1" presStyleIdx="3" presStyleCnt="4">
        <dgm:presLayoutVars>
          <dgm:bulletEnabled val="1"/>
        </dgm:presLayoutVars>
      </dgm:prSet>
      <dgm:spPr/>
      <dgm:t>
        <a:bodyPr/>
        <a:lstStyle/>
        <a:p>
          <a:endParaRPr lang="en-US"/>
        </a:p>
      </dgm:t>
    </dgm:pt>
  </dgm:ptLst>
  <dgm:cxnLst>
    <dgm:cxn modelId="{E2BB06CA-6BA6-4AE8-BBAD-B9A596DB9438}" srcId="{56688EF9-0768-420F-A994-E5B334653052}" destId="{EDC05D54-F8A5-4E0A-9EA7-406A69CAE44D}" srcOrd="1" destOrd="0" parTransId="{6525FF53-2239-4322-80BA-9717C941056F}" sibTransId="{8D498BBA-C526-44F0-999F-3E1CCF213E53}"/>
    <dgm:cxn modelId="{E48164E2-2097-44EC-ABE8-B118CEF70B86}" srcId="{56688EF9-0768-420F-A994-E5B334653052}" destId="{52FD6EA7-E035-4D5E-9C41-2FBF35E8E2EB}" srcOrd="3" destOrd="0" parTransId="{545AE716-6799-48FD-8DB7-922B17A5D5B4}" sibTransId="{274DADD7-D99F-4D69-A58F-0898B4DADA39}"/>
    <dgm:cxn modelId="{41069329-2576-4894-80E6-44C0F908ECB0}" type="presOf" srcId="{56688EF9-0768-420F-A994-E5B334653052}" destId="{BE66E912-8C46-49AA-A781-FE5B375E08EB}" srcOrd="0" destOrd="0" presId="urn:microsoft.com/office/officeart/2005/8/layout/hProcess9"/>
    <dgm:cxn modelId="{1C5B89AD-888B-4961-8936-33BED9381491}" type="presOf" srcId="{B4641FCE-A003-4E60-BE5B-7C34CD60073C}" destId="{1D650F72-576E-47C9-962F-8A0B8A4EF7E6}" srcOrd="0" destOrd="0" presId="urn:microsoft.com/office/officeart/2005/8/layout/hProcess9"/>
    <dgm:cxn modelId="{D4CDD696-9040-41CE-B622-2F3F8AEA1D02}" type="presOf" srcId="{EDC05D54-F8A5-4E0A-9EA7-406A69CAE44D}" destId="{C28C3020-BC2B-4AE7-8AF7-6B0048FE46C3}" srcOrd="0" destOrd="0" presId="urn:microsoft.com/office/officeart/2005/8/layout/hProcess9"/>
    <dgm:cxn modelId="{A5D2105F-989B-4852-B264-AE938FBDE6B5}" srcId="{56688EF9-0768-420F-A994-E5B334653052}" destId="{B4641FCE-A003-4E60-BE5B-7C34CD60073C}" srcOrd="0" destOrd="0" parTransId="{9C76DE0B-58B1-4DAC-9866-2B7598F01082}" sibTransId="{E05330E0-0646-4A0D-95A9-59969D68AFDC}"/>
    <dgm:cxn modelId="{F0CD84E8-1BFF-4A95-8073-B1977EBE38BA}" type="presOf" srcId="{E74CA3D6-116A-440C-BBB5-42DBD77B5649}" destId="{3AC13CF2-5068-4748-8D1D-2534A8C70A70}" srcOrd="0" destOrd="0" presId="urn:microsoft.com/office/officeart/2005/8/layout/hProcess9"/>
    <dgm:cxn modelId="{F29F61BA-D7E2-4959-88ED-22FAB19A0DF8}" srcId="{56688EF9-0768-420F-A994-E5B334653052}" destId="{E74CA3D6-116A-440C-BBB5-42DBD77B5649}" srcOrd="2" destOrd="0" parTransId="{07CAA6A8-E24C-4073-AF86-6B95312F4464}" sibTransId="{FF402CEE-E9A3-4FD2-AEBC-23434895997D}"/>
    <dgm:cxn modelId="{530AA614-6FA5-492A-A18D-F0C450337FF3}" type="presOf" srcId="{52FD6EA7-E035-4D5E-9C41-2FBF35E8E2EB}" destId="{114DE0BC-25D6-4780-926A-0B6429B38C6B}" srcOrd="0" destOrd="0" presId="urn:microsoft.com/office/officeart/2005/8/layout/hProcess9"/>
    <dgm:cxn modelId="{617F80D1-CF99-40F7-B97C-768FCDB3D453}" type="presParOf" srcId="{BE66E912-8C46-49AA-A781-FE5B375E08EB}" destId="{CA53BA1A-21E0-4F0F-84B4-1C91609F6587}" srcOrd="0" destOrd="0" presId="urn:microsoft.com/office/officeart/2005/8/layout/hProcess9"/>
    <dgm:cxn modelId="{E1975BCF-7EB8-4300-94A9-239CECFBCF24}" type="presParOf" srcId="{BE66E912-8C46-49AA-A781-FE5B375E08EB}" destId="{C700450F-EB73-4A0E-B1C4-37AAC0A07FDD}" srcOrd="1" destOrd="0" presId="urn:microsoft.com/office/officeart/2005/8/layout/hProcess9"/>
    <dgm:cxn modelId="{09D0A688-D2CA-4932-8F61-4B8F8DD8354D}" type="presParOf" srcId="{C700450F-EB73-4A0E-B1C4-37AAC0A07FDD}" destId="{1D650F72-576E-47C9-962F-8A0B8A4EF7E6}" srcOrd="0" destOrd="0" presId="urn:microsoft.com/office/officeart/2005/8/layout/hProcess9"/>
    <dgm:cxn modelId="{A79F6850-1B0A-4467-B9E4-F8631546D49B}" type="presParOf" srcId="{C700450F-EB73-4A0E-B1C4-37AAC0A07FDD}" destId="{96E71547-5864-4A31-AE67-A189AFD5FFD6}" srcOrd="1" destOrd="0" presId="urn:microsoft.com/office/officeart/2005/8/layout/hProcess9"/>
    <dgm:cxn modelId="{4D2DCB12-9265-49E0-AD2B-081D61E7E388}" type="presParOf" srcId="{C700450F-EB73-4A0E-B1C4-37AAC0A07FDD}" destId="{C28C3020-BC2B-4AE7-8AF7-6B0048FE46C3}" srcOrd="2" destOrd="0" presId="urn:microsoft.com/office/officeart/2005/8/layout/hProcess9"/>
    <dgm:cxn modelId="{31741A9A-44CE-4AC6-A98C-141BD5AB9E4A}" type="presParOf" srcId="{C700450F-EB73-4A0E-B1C4-37AAC0A07FDD}" destId="{8903F3D0-6A8C-404A-941F-6291A69B70C4}" srcOrd="3" destOrd="0" presId="urn:microsoft.com/office/officeart/2005/8/layout/hProcess9"/>
    <dgm:cxn modelId="{8DA1E8AE-C9E8-454E-AA0E-9D11D891F2EE}" type="presParOf" srcId="{C700450F-EB73-4A0E-B1C4-37AAC0A07FDD}" destId="{3AC13CF2-5068-4748-8D1D-2534A8C70A70}" srcOrd="4" destOrd="0" presId="urn:microsoft.com/office/officeart/2005/8/layout/hProcess9"/>
    <dgm:cxn modelId="{88B54B52-8D58-40FA-B459-3CDC531DDEC3}" type="presParOf" srcId="{C700450F-EB73-4A0E-B1C4-37AAC0A07FDD}" destId="{00A92DA6-337E-4221-BE5C-05801313180B}" srcOrd="5" destOrd="0" presId="urn:microsoft.com/office/officeart/2005/8/layout/hProcess9"/>
    <dgm:cxn modelId="{F7FDEE19-6F27-4707-AA5B-DCA575EB24B9}" type="presParOf" srcId="{C700450F-EB73-4A0E-B1C4-37AAC0A07FDD}" destId="{114DE0BC-25D6-4780-926A-0B6429B38C6B}"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688EF9-0768-420F-A994-E5B334653052}" type="doc">
      <dgm:prSet loTypeId="urn:microsoft.com/office/officeart/2005/8/layout/hProcess9" loCatId="process" qsTypeId="urn:microsoft.com/office/officeart/2005/8/quickstyle/simple1" qsCatId="simple" csTypeId="urn:microsoft.com/office/officeart/2005/8/colors/accent1_2" csCatId="accent1" phldr="1"/>
      <dgm:spPr/>
    </dgm:pt>
    <dgm:pt modelId="{B4641FCE-A003-4E60-BE5B-7C34CD60073C}">
      <dgm:prSet phldrT="[Text]"/>
      <dgm:spPr>
        <a:solidFill>
          <a:schemeClr val="accent4">
            <a:lumMod val="60000"/>
            <a:lumOff val="40000"/>
          </a:schemeClr>
        </a:solidFill>
      </dgm:spPr>
      <dgm:t>
        <a:bodyPr/>
        <a:lstStyle/>
        <a:p>
          <a:r>
            <a:rPr lang="en-US" dirty="0" smtClean="0">
              <a:solidFill>
                <a:schemeClr val="tx1"/>
              </a:solidFill>
            </a:rPr>
            <a:t>Inception</a:t>
          </a:r>
        </a:p>
      </dgm:t>
    </dgm:pt>
    <dgm:pt modelId="{9C76DE0B-58B1-4DAC-9866-2B7598F01082}" type="parTrans" cxnId="{A5D2105F-989B-4852-B264-AE938FBDE6B5}">
      <dgm:prSet/>
      <dgm:spPr/>
      <dgm:t>
        <a:bodyPr/>
        <a:lstStyle/>
        <a:p>
          <a:endParaRPr lang="en-US"/>
        </a:p>
      </dgm:t>
    </dgm:pt>
    <dgm:pt modelId="{E05330E0-0646-4A0D-95A9-59969D68AFDC}" type="sibTrans" cxnId="{A5D2105F-989B-4852-B264-AE938FBDE6B5}">
      <dgm:prSet/>
      <dgm:spPr/>
      <dgm:t>
        <a:bodyPr/>
        <a:lstStyle/>
        <a:p>
          <a:endParaRPr lang="en-US"/>
        </a:p>
      </dgm:t>
    </dgm:pt>
    <dgm:pt modelId="{EDC05D54-F8A5-4E0A-9EA7-406A69CAE44D}">
      <dgm:prSet phldrT="[Text]"/>
      <dgm:spPr>
        <a:solidFill>
          <a:schemeClr val="accent2">
            <a:lumMod val="75000"/>
          </a:schemeClr>
        </a:solidFill>
      </dgm:spPr>
      <dgm:t>
        <a:bodyPr/>
        <a:lstStyle/>
        <a:p>
          <a:r>
            <a:rPr lang="en-US" dirty="0" smtClean="0"/>
            <a:t>Elaboration</a:t>
          </a:r>
          <a:endParaRPr lang="en-US" dirty="0"/>
        </a:p>
      </dgm:t>
    </dgm:pt>
    <dgm:pt modelId="{6525FF53-2239-4322-80BA-9717C941056F}" type="parTrans" cxnId="{E2BB06CA-6BA6-4AE8-BBAD-B9A596DB9438}">
      <dgm:prSet/>
      <dgm:spPr/>
      <dgm:t>
        <a:bodyPr/>
        <a:lstStyle/>
        <a:p>
          <a:endParaRPr lang="en-US"/>
        </a:p>
      </dgm:t>
    </dgm:pt>
    <dgm:pt modelId="{8D498BBA-C526-44F0-999F-3E1CCF213E53}" type="sibTrans" cxnId="{E2BB06CA-6BA6-4AE8-BBAD-B9A596DB9438}">
      <dgm:prSet/>
      <dgm:spPr/>
      <dgm:t>
        <a:bodyPr/>
        <a:lstStyle/>
        <a:p>
          <a:endParaRPr lang="en-US"/>
        </a:p>
      </dgm:t>
    </dgm:pt>
    <dgm:pt modelId="{E74CA3D6-116A-440C-BBB5-42DBD77B5649}">
      <dgm:prSet phldrT="[Text]"/>
      <dgm:spPr>
        <a:solidFill>
          <a:srgbClr val="FFC000"/>
        </a:solidFill>
      </dgm:spPr>
      <dgm:t>
        <a:bodyPr/>
        <a:lstStyle/>
        <a:p>
          <a:r>
            <a:rPr lang="en-US" dirty="0" smtClean="0">
              <a:solidFill>
                <a:schemeClr val="tx1"/>
              </a:solidFill>
            </a:rPr>
            <a:t>Construction</a:t>
          </a:r>
          <a:endParaRPr lang="en-US" dirty="0">
            <a:solidFill>
              <a:schemeClr val="tx1"/>
            </a:solidFill>
          </a:endParaRPr>
        </a:p>
      </dgm:t>
    </dgm:pt>
    <dgm:pt modelId="{07CAA6A8-E24C-4073-AF86-6B95312F4464}" type="parTrans" cxnId="{F29F61BA-D7E2-4959-88ED-22FAB19A0DF8}">
      <dgm:prSet/>
      <dgm:spPr/>
      <dgm:t>
        <a:bodyPr/>
        <a:lstStyle/>
        <a:p>
          <a:endParaRPr lang="en-US"/>
        </a:p>
      </dgm:t>
    </dgm:pt>
    <dgm:pt modelId="{FF402CEE-E9A3-4FD2-AEBC-23434895997D}" type="sibTrans" cxnId="{F29F61BA-D7E2-4959-88ED-22FAB19A0DF8}">
      <dgm:prSet/>
      <dgm:spPr/>
      <dgm:t>
        <a:bodyPr/>
        <a:lstStyle/>
        <a:p>
          <a:endParaRPr lang="en-US"/>
        </a:p>
      </dgm:t>
    </dgm:pt>
    <dgm:pt modelId="{52FD6EA7-E035-4D5E-9C41-2FBF35E8E2EB}">
      <dgm:prSet phldrT="[Text]"/>
      <dgm:spPr/>
      <dgm:t>
        <a:bodyPr/>
        <a:lstStyle/>
        <a:p>
          <a:r>
            <a:rPr lang="en-US" dirty="0" smtClean="0"/>
            <a:t>Transition</a:t>
          </a:r>
          <a:endParaRPr lang="en-US" dirty="0"/>
        </a:p>
      </dgm:t>
    </dgm:pt>
    <dgm:pt modelId="{545AE716-6799-48FD-8DB7-922B17A5D5B4}" type="parTrans" cxnId="{E48164E2-2097-44EC-ABE8-B118CEF70B86}">
      <dgm:prSet/>
      <dgm:spPr/>
      <dgm:t>
        <a:bodyPr/>
        <a:lstStyle/>
        <a:p>
          <a:endParaRPr lang="en-US"/>
        </a:p>
      </dgm:t>
    </dgm:pt>
    <dgm:pt modelId="{274DADD7-D99F-4D69-A58F-0898B4DADA39}" type="sibTrans" cxnId="{E48164E2-2097-44EC-ABE8-B118CEF70B86}">
      <dgm:prSet/>
      <dgm:spPr/>
      <dgm:t>
        <a:bodyPr/>
        <a:lstStyle/>
        <a:p>
          <a:endParaRPr lang="en-US"/>
        </a:p>
      </dgm:t>
    </dgm:pt>
    <dgm:pt modelId="{BE66E912-8C46-49AA-A781-FE5B375E08EB}" type="pres">
      <dgm:prSet presAssocID="{56688EF9-0768-420F-A994-E5B334653052}" presName="CompostProcess" presStyleCnt="0">
        <dgm:presLayoutVars>
          <dgm:dir/>
          <dgm:resizeHandles val="exact"/>
        </dgm:presLayoutVars>
      </dgm:prSet>
      <dgm:spPr/>
    </dgm:pt>
    <dgm:pt modelId="{CA53BA1A-21E0-4F0F-84B4-1C91609F6587}" type="pres">
      <dgm:prSet presAssocID="{56688EF9-0768-420F-A994-E5B334653052}" presName="arrow" presStyleLbl="bgShp" presStyleIdx="0" presStyleCnt="1"/>
      <dgm:spPr/>
    </dgm:pt>
    <dgm:pt modelId="{C700450F-EB73-4A0E-B1C4-37AAC0A07FDD}" type="pres">
      <dgm:prSet presAssocID="{56688EF9-0768-420F-A994-E5B334653052}" presName="linearProcess" presStyleCnt="0"/>
      <dgm:spPr/>
    </dgm:pt>
    <dgm:pt modelId="{1D650F72-576E-47C9-962F-8A0B8A4EF7E6}" type="pres">
      <dgm:prSet presAssocID="{B4641FCE-A003-4E60-BE5B-7C34CD60073C}" presName="textNode" presStyleLbl="node1" presStyleIdx="0" presStyleCnt="4">
        <dgm:presLayoutVars>
          <dgm:bulletEnabled val="1"/>
        </dgm:presLayoutVars>
      </dgm:prSet>
      <dgm:spPr/>
      <dgm:t>
        <a:bodyPr/>
        <a:lstStyle/>
        <a:p>
          <a:endParaRPr lang="en-US"/>
        </a:p>
      </dgm:t>
    </dgm:pt>
    <dgm:pt modelId="{96E71547-5864-4A31-AE67-A189AFD5FFD6}" type="pres">
      <dgm:prSet presAssocID="{E05330E0-0646-4A0D-95A9-59969D68AFDC}" presName="sibTrans" presStyleCnt="0"/>
      <dgm:spPr/>
    </dgm:pt>
    <dgm:pt modelId="{C28C3020-BC2B-4AE7-8AF7-6B0048FE46C3}" type="pres">
      <dgm:prSet presAssocID="{EDC05D54-F8A5-4E0A-9EA7-406A69CAE44D}" presName="textNode" presStyleLbl="node1" presStyleIdx="1" presStyleCnt="4">
        <dgm:presLayoutVars>
          <dgm:bulletEnabled val="1"/>
        </dgm:presLayoutVars>
      </dgm:prSet>
      <dgm:spPr/>
      <dgm:t>
        <a:bodyPr/>
        <a:lstStyle/>
        <a:p>
          <a:endParaRPr lang="en-US"/>
        </a:p>
      </dgm:t>
    </dgm:pt>
    <dgm:pt modelId="{8903F3D0-6A8C-404A-941F-6291A69B70C4}" type="pres">
      <dgm:prSet presAssocID="{8D498BBA-C526-44F0-999F-3E1CCF213E53}" presName="sibTrans" presStyleCnt="0"/>
      <dgm:spPr/>
    </dgm:pt>
    <dgm:pt modelId="{3AC13CF2-5068-4748-8D1D-2534A8C70A70}" type="pres">
      <dgm:prSet presAssocID="{E74CA3D6-116A-440C-BBB5-42DBD77B5649}" presName="textNode" presStyleLbl="node1" presStyleIdx="2" presStyleCnt="4">
        <dgm:presLayoutVars>
          <dgm:bulletEnabled val="1"/>
        </dgm:presLayoutVars>
      </dgm:prSet>
      <dgm:spPr/>
      <dgm:t>
        <a:bodyPr/>
        <a:lstStyle/>
        <a:p>
          <a:endParaRPr lang="en-US"/>
        </a:p>
      </dgm:t>
    </dgm:pt>
    <dgm:pt modelId="{00A92DA6-337E-4221-BE5C-05801313180B}" type="pres">
      <dgm:prSet presAssocID="{FF402CEE-E9A3-4FD2-AEBC-23434895997D}" presName="sibTrans" presStyleCnt="0"/>
      <dgm:spPr/>
    </dgm:pt>
    <dgm:pt modelId="{114DE0BC-25D6-4780-926A-0B6429B38C6B}" type="pres">
      <dgm:prSet presAssocID="{52FD6EA7-E035-4D5E-9C41-2FBF35E8E2EB}" presName="textNode" presStyleLbl="node1" presStyleIdx="3" presStyleCnt="4">
        <dgm:presLayoutVars>
          <dgm:bulletEnabled val="1"/>
        </dgm:presLayoutVars>
      </dgm:prSet>
      <dgm:spPr/>
      <dgm:t>
        <a:bodyPr/>
        <a:lstStyle/>
        <a:p>
          <a:endParaRPr lang="en-US"/>
        </a:p>
      </dgm:t>
    </dgm:pt>
  </dgm:ptLst>
  <dgm:cxnLst>
    <dgm:cxn modelId="{E2BB06CA-6BA6-4AE8-BBAD-B9A596DB9438}" srcId="{56688EF9-0768-420F-A994-E5B334653052}" destId="{EDC05D54-F8A5-4E0A-9EA7-406A69CAE44D}" srcOrd="1" destOrd="0" parTransId="{6525FF53-2239-4322-80BA-9717C941056F}" sibTransId="{8D498BBA-C526-44F0-999F-3E1CCF213E53}"/>
    <dgm:cxn modelId="{E48164E2-2097-44EC-ABE8-B118CEF70B86}" srcId="{56688EF9-0768-420F-A994-E5B334653052}" destId="{52FD6EA7-E035-4D5E-9C41-2FBF35E8E2EB}" srcOrd="3" destOrd="0" parTransId="{545AE716-6799-48FD-8DB7-922B17A5D5B4}" sibTransId="{274DADD7-D99F-4D69-A58F-0898B4DADA39}"/>
    <dgm:cxn modelId="{A5D2105F-989B-4852-B264-AE938FBDE6B5}" srcId="{56688EF9-0768-420F-A994-E5B334653052}" destId="{B4641FCE-A003-4E60-BE5B-7C34CD60073C}" srcOrd="0" destOrd="0" parTransId="{9C76DE0B-58B1-4DAC-9866-2B7598F01082}" sibTransId="{E05330E0-0646-4A0D-95A9-59969D68AFDC}"/>
    <dgm:cxn modelId="{055380A0-FAB5-4FE0-ABCD-F48DCDDD8319}" type="presOf" srcId="{56688EF9-0768-420F-A994-E5B334653052}" destId="{BE66E912-8C46-49AA-A781-FE5B375E08EB}" srcOrd="0" destOrd="0" presId="urn:microsoft.com/office/officeart/2005/8/layout/hProcess9"/>
    <dgm:cxn modelId="{1983D4E3-7848-4FA1-B74B-BB68339ED6F3}" type="presOf" srcId="{52FD6EA7-E035-4D5E-9C41-2FBF35E8E2EB}" destId="{114DE0BC-25D6-4780-926A-0B6429B38C6B}" srcOrd="0" destOrd="0" presId="urn:microsoft.com/office/officeart/2005/8/layout/hProcess9"/>
    <dgm:cxn modelId="{0E512B82-8A86-4E05-AB5D-A93C0357F66B}" type="presOf" srcId="{EDC05D54-F8A5-4E0A-9EA7-406A69CAE44D}" destId="{C28C3020-BC2B-4AE7-8AF7-6B0048FE46C3}" srcOrd="0" destOrd="0" presId="urn:microsoft.com/office/officeart/2005/8/layout/hProcess9"/>
    <dgm:cxn modelId="{F29F61BA-D7E2-4959-88ED-22FAB19A0DF8}" srcId="{56688EF9-0768-420F-A994-E5B334653052}" destId="{E74CA3D6-116A-440C-BBB5-42DBD77B5649}" srcOrd="2" destOrd="0" parTransId="{07CAA6A8-E24C-4073-AF86-6B95312F4464}" sibTransId="{FF402CEE-E9A3-4FD2-AEBC-23434895997D}"/>
    <dgm:cxn modelId="{11D1499D-4C88-46C2-8490-EB97F5AF6999}" type="presOf" srcId="{B4641FCE-A003-4E60-BE5B-7C34CD60073C}" destId="{1D650F72-576E-47C9-962F-8A0B8A4EF7E6}" srcOrd="0" destOrd="0" presId="urn:microsoft.com/office/officeart/2005/8/layout/hProcess9"/>
    <dgm:cxn modelId="{5B829C38-3E0F-46B5-9CB8-4DF6499146EC}" type="presOf" srcId="{E74CA3D6-116A-440C-BBB5-42DBD77B5649}" destId="{3AC13CF2-5068-4748-8D1D-2534A8C70A70}" srcOrd="0" destOrd="0" presId="urn:microsoft.com/office/officeart/2005/8/layout/hProcess9"/>
    <dgm:cxn modelId="{CCD1C873-5675-4686-9A95-A3C4119A5F01}" type="presParOf" srcId="{BE66E912-8C46-49AA-A781-FE5B375E08EB}" destId="{CA53BA1A-21E0-4F0F-84B4-1C91609F6587}" srcOrd="0" destOrd="0" presId="urn:microsoft.com/office/officeart/2005/8/layout/hProcess9"/>
    <dgm:cxn modelId="{32B5EDC8-C1CF-4157-8008-EA95527B12B0}" type="presParOf" srcId="{BE66E912-8C46-49AA-A781-FE5B375E08EB}" destId="{C700450F-EB73-4A0E-B1C4-37AAC0A07FDD}" srcOrd="1" destOrd="0" presId="urn:microsoft.com/office/officeart/2005/8/layout/hProcess9"/>
    <dgm:cxn modelId="{9DEA1947-889D-44C7-824F-C80CDD0D0EF9}" type="presParOf" srcId="{C700450F-EB73-4A0E-B1C4-37AAC0A07FDD}" destId="{1D650F72-576E-47C9-962F-8A0B8A4EF7E6}" srcOrd="0" destOrd="0" presId="urn:microsoft.com/office/officeart/2005/8/layout/hProcess9"/>
    <dgm:cxn modelId="{BAF03225-6C0F-4A78-BD1B-E2B087862503}" type="presParOf" srcId="{C700450F-EB73-4A0E-B1C4-37AAC0A07FDD}" destId="{96E71547-5864-4A31-AE67-A189AFD5FFD6}" srcOrd="1" destOrd="0" presId="urn:microsoft.com/office/officeart/2005/8/layout/hProcess9"/>
    <dgm:cxn modelId="{A05A5B62-4C7C-4431-BAB0-824F24CE45FC}" type="presParOf" srcId="{C700450F-EB73-4A0E-B1C4-37AAC0A07FDD}" destId="{C28C3020-BC2B-4AE7-8AF7-6B0048FE46C3}" srcOrd="2" destOrd="0" presId="urn:microsoft.com/office/officeart/2005/8/layout/hProcess9"/>
    <dgm:cxn modelId="{45DD9119-7F81-4D7C-AD43-0B76821A6F77}" type="presParOf" srcId="{C700450F-EB73-4A0E-B1C4-37AAC0A07FDD}" destId="{8903F3D0-6A8C-404A-941F-6291A69B70C4}" srcOrd="3" destOrd="0" presId="urn:microsoft.com/office/officeart/2005/8/layout/hProcess9"/>
    <dgm:cxn modelId="{D3531D16-2FF8-44E0-A060-16CA94DCB4BC}" type="presParOf" srcId="{C700450F-EB73-4A0E-B1C4-37AAC0A07FDD}" destId="{3AC13CF2-5068-4748-8D1D-2534A8C70A70}" srcOrd="4" destOrd="0" presId="urn:microsoft.com/office/officeart/2005/8/layout/hProcess9"/>
    <dgm:cxn modelId="{B8AD472D-5543-403D-97BE-930C60C47EDC}" type="presParOf" srcId="{C700450F-EB73-4A0E-B1C4-37AAC0A07FDD}" destId="{00A92DA6-337E-4221-BE5C-05801313180B}" srcOrd="5" destOrd="0" presId="urn:microsoft.com/office/officeart/2005/8/layout/hProcess9"/>
    <dgm:cxn modelId="{8F6C9554-260A-4EDB-90F7-E6BD52734D6B}" type="presParOf" srcId="{C700450F-EB73-4A0E-B1C4-37AAC0A07FDD}" destId="{114DE0BC-25D6-4780-926A-0B6429B38C6B}"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B57A1DB-D301-44D8-8B7B-3590DE087886}" type="doc">
      <dgm:prSet loTypeId="urn:microsoft.com/office/officeart/2005/8/layout/vList3" loCatId="list" qsTypeId="urn:microsoft.com/office/officeart/2005/8/quickstyle/simple1" qsCatId="simple" csTypeId="urn:microsoft.com/office/officeart/2005/8/colors/accent1_2" csCatId="accent1" phldr="1"/>
      <dgm:spPr/>
    </dgm:pt>
    <dgm:pt modelId="{65A748F8-1F47-439A-8E04-5A07D8EC23E6}">
      <dgm:prSet phldrT="[Text]"/>
      <dgm:spPr/>
      <dgm:t>
        <a:bodyPr/>
        <a:lstStyle/>
        <a:p>
          <a:r>
            <a:rPr lang="en-US" dirty="0" smtClean="0"/>
            <a:t>Modelling Data Visually</a:t>
          </a:r>
          <a:endParaRPr lang="en-US" dirty="0"/>
        </a:p>
      </dgm:t>
    </dgm:pt>
    <dgm:pt modelId="{4D1F681E-CBF8-42CA-8CA7-F8A02797FC0A}" type="parTrans" cxnId="{025D22B3-CDFD-4FC2-83E1-B47BF3E6F34C}">
      <dgm:prSet/>
      <dgm:spPr/>
      <dgm:t>
        <a:bodyPr/>
        <a:lstStyle/>
        <a:p>
          <a:endParaRPr lang="en-US"/>
        </a:p>
      </dgm:t>
    </dgm:pt>
    <dgm:pt modelId="{BA4CBFD2-A6AC-4630-8597-D8AF1EC99E7C}" type="sibTrans" cxnId="{025D22B3-CDFD-4FC2-83E1-B47BF3E6F34C}">
      <dgm:prSet/>
      <dgm:spPr/>
      <dgm:t>
        <a:bodyPr/>
        <a:lstStyle/>
        <a:p>
          <a:endParaRPr lang="en-US"/>
        </a:p>
      </dgm:t>
    </dgm:pt>
    <dgm:pt modelId="{7C59E27E-8EDC-40E8-884B-4BBEB8DFE311}">
      <dgm:prSet phldrT="[Text]"/>
      <dgm:spPr/>
      <dgm:t>
        <a:bodyPr/>
        <a:lstStyle/>
        <a:p>
          <a:r>
            <a:rPr lang="en-US" dirty="0" smtClean="0"/>
            <a:t>Verify Quality</a:t>
          </a:r>
          <a:endParaRPr lang="en-US" dirty="0"/>
        </a:p>
      </dgm:t>
    </dgm:pt>
    <dgm:pt modelId="{0CE09815-371B-441C-B7A5-A1E0B2B96E2A}" type="parTrans" cxnId="{9FE33ADA-1E6E-4E3C-BAE9-92B89F6F09D6}">
      <dgm:prSet/>
      <dgm:spPr/>
      <dgm:t>
        <a:bodyPr/>
        <a:lstStyle/>
        <a:p>
          <a:endParaRPr lang="en-US"/>
        </a:p>
      </dgm:t>
    </dgm:pt>
    <dgm:pt modelId="{C23F04F6-04A4-4A4A-88D6-45E6A24E4E89}" type="sibTrans" cxnId="{9FE33ADA-1E6E-4E3C-BAE9-92B89F6F09D6}">
      <dgm:prSet/>
      <dgm:spPr/>
      <dgm:t>
        <a:bodyPr/>
        <a:lstStyle/>
        <a:p>
          <a:endParaRPr lang="en-US"/>
        </a:p>
      </dgm:t>
    </dgm:pt>
    <dgm:pt modelId="{4A0DAD2C-930E-485C-8AA2-F4B236BB4EE2}">
      <dgm:prSet phldrT="[Text]"/>
      <dgm:spPr/>
      <dgm:t>
        <a:bodyPr/>
        <a:lstStyle/>
        <a:p>
          <a:r>
            <a:rPr lang="en-US" dirty="0" smtClean="0"/>
            <a:t>Control Changes</a:t>
          </a:r>
          <a:endParaRPr lang="en-US" dirty="0"/>
        </a:p>
      </dgm:t>
    </dgm:pt>
    <dgm:pt modelId="{7D336724-C7F3-4B4F-8399-861F0E4ADC3A}" type="parTrans" cxnId="{52792003-BA47-4EE1-A600-68723A46379A}">
      <dgm:prSet/>
      <dgm:spPr/>
      <dgm:t>
        <a:bodyPr/>
        <a:lstStyle/>
        <a:p>
          <a:endParaRPr lang="en-US"/>
        </a:p>
      </dgm:t>
    </dgm:pt>
    <dgm:pt modelId="{09B2D3FF-700D-4663-B682-8DB2F4D21767}" type="sibTrans" cxnId="{52792003-BA47-4EE1-A600-68723A46379A}">
      <dgm:prSet/>
      <dgm:spPr/>
      <dgm:t>
        <a:bodyPr/>
        <a:lstStyle/>
        <a:p>
          <a:endParaRPr lang="en-US"/>
        </a:p>
      </dgm:t>
    </dgm:pt>
    <dgm:pt modelId="{A9113334-5FB5-40D2-9161-DF469FBA2282}">
      <dgm:prSet phldrT="[Text]"/>
      <dgm:spPr/>
      <dgm:t>
        <a:bodyPr/>
        <a:lstStyle/>
        <a:p>
          <a:r>
            <a:rPr lang="en-US" dirty="0" smtClean="0"/>
            <a:t>Manage Requirements</a:t>
          </a:r>
          <a:endParaRPr lang="en-US" dirty="0"/>
        </a:p>
      </dgm:t>
    </dgm:pt>
    <dgm:pt modelId="{249DB8BC-BBCD-424E-8B8D-A3DC4DB4C48E}" type="sibTrans" cxnId="{CF5285B4-BD1C-489D-9056-D92C79761C0D}">
      <dgm:prSet/>
      <dgm:spPr/>
      <dgm:t>
        <a:bodyPr/>
        <a:lstStyle/>
        <a:p>
          <a:endParaRPr lang="en-US"/>
        </a:p>
      </dgm:t>
    </dgm:pt>
    <dgm:pt modelId="{0F6E29E8-D683-4BF1-99F2-D409578FDF62}" type="parTrans" cxnId="{CF5285B4-BD1C-489D-9056-D92C79761C0D}">
      <dgm:prSet/>
      <dgm:spPr/>
      <dgm:t>
        <a:bodyPr/>
        <a:lstStyle/>
        <a:p>
          <a:endParaRPr lang="en-US"/>
        </a:p>
      </dgm:t>
    </dgm:pt>
    <dgm:pt modelId="{1FB55622-B635-4D8C-BFD9-17173DA2FB14}">
      <dgm:prSet phldrT="[Text]"/>
      <dgm:spPr/>
      <dgm:t>
        <a:bodyPr/>
        <a:lstStyle/>
        <a:p>
          <a:r>
            <a:rPr lang="en-US" dirty="0" smtClean="0"/>
            <a:t>Break down into Components</a:t>
          </a:r>
          <a:endParaRPr lang="en-US" dirty="0"/>
        </a:p>
      </dgm:t>
    </dgm:pt>
    <dgm:pt modelId="{4E5BD238-8156-42BE-B7B3-B82E60118AFF}" type="parTrans" cxnId="{105EA53F-2786-4BDD-9546-B4191CAC4B2E}">
      <dgm:prSet/>
      <dgm:spPr/>
      <dgm:t>
        <a:bodyPr/>
        <a:lstStyle/>
        <a:p>
          <a:endParaRPr lang="en-US"/>
        </a:p>
      </dgm:t>
    </dgm:pt>
    <dgm:pt modelId="{B9965B25-B48D-4249-AA5E-26070803C1BF}" type="sibTrans" cxnId="{105EA53F-2786-4BDD-9546-B4191CAC4B2E}">
      <dgm:prSet/>
      <dgm:spPr/>
      <dgm:t>
        <a:bodyPr/>
        <a:lstStyle/>
        <a:p>
          <a:endParaRPr lang="en-US"/>
        </a:p>
      </dgm:t>
    </dgm:pt>
    <dgm:pt modelId="{172ACE61-8814-4970-A7A6-B445F0BAD853}" type="pres">
      <dgm:prSet presAssocID="{9B57A1DB-D301-44D8-8B7B-3590DE087886}" presName="linearFlow" presStyleCnt="0">
        <dgm:presLayoutVars>
          <dgm:dir/>
          <dgm:resizeHandles val="exact"/>
        </dgm:presLayoutVars>
      </dgm:prSet>
      <dgm:spPr/>
    </dgm:pt>
    <dgm:pt modelId="{3448ADC2-E9AF-43FB-884B-E04628340A1C}" type="pres">
      <dgm:prSet presAssocID="{65A748F8-1F47-439A-8E04-5A07D8EC23E6}" presName="composite" presStyleCnt="0"/>
      <dgm:spPr/>
    </dgm:pt>
    <dgm:pt modelId="{9BBC116A-13B5-4284-8DAF-5649E624605D}" type="pres">
      <dgm:prSet presAssocID="{65A748F8-1F47-439A-8E04-5A07D8EC23E6}" presName="imgShp" presStyleLbl="fgImgPlace1" presStyleIdx="0" presStyleCnt="5"/>
      <dgm:spPr>
        <a:solidFill>
          <a:schemeClr val="accent2"/>
        </a:solidFill>
      </dgm:spPr>
    </dgm:pt>
    <dgm:pt modelId="{81B246A5-545B-41ED-BD70-22E00FA32721}" type="pres">
      <dgm:prSet presAssocID="{65A748F8-1F47-439A-8E04-5A07D8EC23E6}" presName="txShp" presStyleLbl="node1" presStyleIdx="0" presStyleCnt="5">
        <dgm:presLayoutVars>
          <dgm:bulletEnabled val="1"/>
        </dgm:presLayoutVars>
      </dgm:prSet>
      <dgm:spPr/>
      <dgm:t>
        <a:bodyPr/>
        <a:lstStyle/>
        <a:p>
          <a:endParaRPr lang="en-US"/>
        </a:p>
      </dgm:t>
    </dgm:pt>
    <dgm:pt modelId="{45101F89-69CD-4706-AA21-DCCAFFBFADF9}" type="pres">
      <dgm:prSet presAssocID="{BA4CBFD2-A6AC-4630-8597-D8AF1EC99E7C}" presName="spacing" presStyleCnt="0"/>
      <dgm:spPr/>
    </dgm:pt>
    <dgm:pt modelId="{EE052F85-0DB8-4D9D-9F54-A8AAFCFCCDC1}" type="pres">
      <dgm:prSet presAssocID="{7C59E27E-8EDC-40E8-884B-4BBEB8DFE311}" presName="composite" presStyleCnt="0"/>
      <dgm:spPr/>
    </dgm:pt>
    <dgm:pt modelId="{2AC02854-1CE6-40FC-89B4-058ADF2DA828}" type="pres">
      <dgm:prSet presAssocID="{7C59E27E-8EDC-40E8-884B-4BBEB8DFE311}" presName="imgShp" presStyleLbl="fgImgPlace1" presStyleIdx="1" presStyleCnt="5"/>
      <dgm:spPr>
        <a:solidFill>
          <a:schemeClr val="accent2"/>
        </a:solidFill>
      </dgm:spPr>
    </dgm:pt>
    <dgm:pt modelId="{08B574BB-08CC-4329-8E96-133E3576BEE4}" type="pres">
      <dgm:prSet presAssocID="{7C59E27E-8EDC-40E8-884B-4BBEB8DFE311}" presName="txShp" presStyleLbl="node1" presStyleIdx="1" presStyleCnt="5">
        <dgm:presLayoutVars>
          <dgm:bulletEnabled val="1"/>
        </dgm:presLayoutVars>
      </dgm:prSet>
      <dgm:spPr/>
      <dgm:t>
        <a:bodyPr/>
        <a:lstStyle/>
        <a:p>
          <a:endParaRPr lang="en-US"/>
        </a:p>
      </dgm:t>
    </dgm:pt>
    <dgm:pt modelId="{315F3579-1305-4C5F-B1B9-3CE06EDE4CC7}" type="pres">
      <dgm:prSet presAssocID="{C23F04F6-04A4-4A4A-88D6-45E6A24E4E89}" presName="spacing" presStyleCnt="0"/>
      <dgm:spPr/>
    </dgm:pt>
    <dgm:pt modelId="{567ECF98-082C-4348-8D5A-F0735FA6301C}" type="pres">
      <dgm:prSet presAssocID="{4A0DAD2C-930E-485C-8AA2-F4B236BB4EE2}" presName="composite" presStyleCnt="0"/>
      <dgm:spPr/>
    </dgm:pt>
    <dgm:pt modelId="{EB8D57D7-BDC1-4079-9606-851D327B5577}" type="pres">
      <dgm:prSet presAssocID="{4A0DAD2C-930E-485C-8AA2-F4B236BB4EE2}" presName="imgShp" presStyleLbl="fgImgPlace1" presStyleIdx="2" presStyleCnt="5"/>
      <dgm:spPr>
        <a:solidFill>
          <a:schemeClr val="accent2"/>
        </a:solidFill>
      </dgm:spPr>
    </dgm:pt>
    <dgm:pt modelId="{15D045AB-F834-45E0-A88E-56DEABE920B9}" type="pres">
      <dgm:prSet presAssocID="{4A0DAD2C-930E-485C-8AA2-F4B236BB4EE2}" presName="txShp" presStyleLbl="node1" presStyleIdx="2" presStyleCnt="5">
        <dgm:presLayoutVars>
          <dgm:bulletEnabled val="1"/>
        </dgm:presLayoutVars>
      </dgm:prSet>
      <dgm:spPr/>
      <dgm:t>
        <a:bodyPr/>
        <a:lstStyle/>
        <a:p>
          <a:endParaRPr lang="en-US"/>
        </a:p>
      </dgm:t>
    </dgm:pt>
    <dgm:pt modelId="{DF0F589C-F296-45A3-8340-1D9218A76006}" type="pres">
      <dgm:prSet presAssocID="{09B2D3FF-700D-4663-B682-8DB2F4D21767}" presName="spacing" presStyleCnt="0"/>
      <dgm:spPr/>
    </dgm:pt>
    <dgm:pt modelId="{8A02A88A-417E-43C2-934E-F088F4141746}" type="pres">
      <dgm:prSet presAssocID="{A9113334-5FB5-40D2-9161-DF469FBA2282}" presName="composite" presStyleCnt="0"/>
      <dgm:spPr/>
    </dgm:pt>
    <dgm:pt modelId="{4AA500A3-05AA-4736-8D4B-1910E84A53D6}" type="pres">
      <dgm:prSet presAssocID="{A9113334-5FB5-40D2-9161-DF469FBA2282}" presName="imgShp" presStyleLbl="fgImgPlace1" presStyleIdx="3" presStyleCnt="5"/>
      <dgm:spPr>
        <a:solidFill>
          <a:schemeClr val="accent2"/>
        </a:solidFill>
      </dgm:spPr>
    </dgm:pt>
    <dgm:pt modelId="{5B93BDE4-B1DB-43A8-A924-B8A034E8EA2C}" type="pres">
      <dgm:prSet presAssocID="{A9113334-5FB5-40D2-9161-DF469FBA2282}" presName="txShp" presStyleLbl="node1" presStyleIdx="3" presStyleCnt="5">
        <dgm:presLayoutVars>
          <dgm:bulletEnabled val="1"/>
        </dgm:presLayoutVars>
      </dgm:prSet>
      <dgm:spPr/>
      <dgm:t>
        <a:bodyPr/>
        <a:lstStyle/>
        <a:p>
          <a:endParaRPr lang="en-US"/>
        </a:p>
      </dgm:t>
    </dgm:pt>
    <dgm:pt modelId="{C318B3EA-0053-4841-B692-A2151472A84B}" type="pres">
      <dgm:prSet presAssocID="{249DB8BC-BBCD-424E-8B8D-A3DC4DB4C48E}" presName="spacing" presStyleCnt="0"/>
      <dgm:spPr/>
    </dgm:pt>
    <dgm:pt modelId="{453DC7C0-D29A-433A-91FE-FA0B9A567A92}" type="pres">
      <dgm:prSet presAssocID="{1FB55622-B635-4D8C-BFD9-17173DA2FB14}" presName="composite" presStyleCnt="0"/>
      <dgm:spPr/>
    </dgm:pt>
    <dgm:pt modelId="{B23704D9-5211-4A29-A771-E73E09458489}" type="pres">
      <dgm:prSet presAssocID="{1FB55622-B635-4D8C-BFD9-17173DA2FB14}" presName="imgShp" presStyleLbl="fgImgPlace1" presStyleIdx="4" presStyleCnt="5"/>
      <dgm:spPr>
        <a:solidFill>
          <a:schemeClr val="accent2"/>
        </a:solidFill>
      </dgm:spPr>
    </dgm:pt>
    <dgm:pt modelId="{3EC5D27D-1CD1-4064-B0B9-8723A22CA726}" type="pres">
      <dgm:prSet presAssocID="{1FB55622-B635-4D8C-BFD9-17173DA2FB14}" presName="txShp" presStyleLbl="node1" presStyleIdx="4" presStyleCnt="5">
        <dgm:presLayoutVars>
          <dgm:bulletEnabled val="1"/>
        </dgm:presLayoutVars>
      </dgm:prSet>
      <dgm:spPr/>
      <dgm:t>
        <a:bodyPr/>
        <a:lstStyle/>
        <a:p>
          <a:endParaRPr lang="en-US"/>
        </a:p>
      </dgm:t>
    </dgm:pt>
  </dgm:ptLst>
  <dgm:cxnLst>
    <dgm:cxn modelId="{28592656-016F-4DC7-9408-88CB24DFD666}" type="presOf" srcId="{4A0DAD2C-930E-485C-8AA2-F4B236BB4EE2}" destId="{15D045AB-F834-45E0-A88E-56DEABE920B9}" srcOrd="0" destOrd="0" presId="urn:microsoft.com/office/officeart/2005/8/layout/vList3"/>
    <dgm:cxn modelId="{BFC4E803-3B96-4870-8ACD-A11473FF146C}" type="presOf" srcId="{A9113334-5FB5-40D2-9161-DF469FBA2282}" destId="{5B93BDE4-B1DB-43A8-A924-B8A034E8EA2C}" srcOrd="0" destOrd="0" presId="urn:microsoft.com/office/officeart/2005/8/layout/vList3"/>
    <dgm:cxn modelId="{9FE33ADA-1E6E-4E3C-BAE9-92B89F6F09D6}" srcId="{9B57A1DB-D301-44D8-8B7B-3590DE087886}" destId="{7C59E27E-8EDC-40E8-884B-4BBEB8DFE311}" srcOrd="1" destOrd="0" parTransId="{0CE09815-371B-441C-B7A5-A1E0B2B96E2A}" sibTransId="{C23F04F6-04A4-4A4A-88D6-45E6A24E4E89}"/>
    <dgm:cxn modelId="{025D22B3-CDFD-4FC2-83E1-B47BF3E6F34C}" srcId="{9B57A1DB-D301-44D8-8B7B-3590DE087886}" destId="{65A748F8-1F47-439A-8E04-5A07D8EC23E6}" srcOrd="0" destOrd="0" parTransId="{4D1F681E-CBF8-42CA-8CA7-F8A02797FC0A}" sibTransId="{BA4CBFD2-A6AC-4630-8597-D8AF1EC99E7C}"/>
    <dgm:cxn modelId="{847FEE52-5DD9-42AC-A00B-2DCCB8929937}" type="presOf" srcId="{1FB55622-B635-4D8C-BFD9-17173DA2FB14}" destId="{3EC5D27D-1CD1-4064-B0B9-8723A22CA726}" srcOrd="0" destOrd="0" presId="urn:microsoft.com/office/officeart/2005/8/layout/vList3"/>
    <dgm:cxn modelId="{52792003-BA47-4EE1-A600-68723A46379A}" srcId="{9B57A1DB-D301-44D8-8B7B-3590DE087886}" destId="{4A0DAD2C-930E-485C-8AA2-F4B236BB4EE2}" srcOrd="2" destOrd="0" parTransId="{7D336724-C7F3-4B4F-8399-861F0E4ADC3A}" sibTransId="{09B2D3FF-700D-4663-B682-8DB2F4D21767}"/>
    <dgm:cxn modelId="{105EA53F-2786-4BDD-9546-B4191CAC4B2E}" srcId="{9B57A1DB-D301-44D8-8B7B-3590DE087886}" destId="{1FB55622-B635-4D8C-BFD9-17173DA2FB14}" srcOrd="4" destOrd="0" parTransId="{4E5BD238-8156-42BE-B7B3-B82E60118AFF}" sibTransId="{B9965B25-B48D-4249-AA5E-26070803C1BF}"/>
    <dgm:cxn modelId="{E388477C-E1F9-4B1F-8929-9089CDEB2861}" type="presOf" srcId="{7C59E27E-8EDC-40E8-884B-4BBEB8DFE311}" destId="{08B574BB-08CC-4329-8E96-133E3576BEE4}" srcOrd="0" destOrd="0" presId="urn:microsoft.com/office/officeart/2005/8/layout/vList3"/>
    <dgm:cxn modelId="{E0775BB9-6F4F-4E22-AABE-507A18FC2CEA}" type="presOf" srcId="{65A748F8-1F47-439A-8E04-5A07D8EC23E6}" destId="{81B246A5-545B-41ED-BD70-22E00FA32721}" srcOrd="0" destOrd="0" presId="urn:microsoft.com/office/officeart/2005/8/layout/vList3"/>
    <dgm:cxn modelId="{CF5285B4-BD1C-489D-9056-D92C79761C0D}" srcId="{9B57A1DB-D301-44D8-8B7B-3590DE087886}" destId="{A9113334-5FB5-40D2-9161-DF469FBA2282}" srcOrd="3" destOrd="0" parTransId="{0F6E29E8-D683-4BF1-99F2-D409578FDF62}" sibTransId="{249DB8BC-BBCD-424E-8B8D-A3DC4DB4C48E}"/>
    <dgm:cxn modelId="{A95FC5C8-AB7B-4032-B81F-3E6176D0AFD9}" type="presOf" srcId="{9B57A1DB-D301-44D8-8B7B-3590DE087886}" destId="{172ACE61-8814-4970-A7A6-B445F0BAD853}" srcOrd="0" destOrd="0" presId="urn:microsoft.com/office/officeart/2005/8/layout/vList3"/>
    <dgm:cxn modelId="{A6106AAB-E769-4A04-A491-8B853FF5DF12}" type="presParOf" srcId="{172ACE61-8814-4970-A7A6-B445F0BAD853}" destId="{3448ADC2-E9AF-43FB-884B-E04628340A1C}" srcOrd="0" destOrd="0" presId="urn:microsoft.com/office/officeart/2005/8/layout/vList3"/>
    <dgm:cxn modelId="{D6871D50-1DEB-49CA-9010-87EE97BC6C11}" type="presParOf" srcId="{3448ADC2-E9AF-43FB-884B-E04628340A1C}" destId="{9BBC116A-13B5-4284-8DAF-5649E624605D}" srcOrd="0" destOrd="0" presId="urn:microsoft.com/office/officeart/2005/8/layout/vList3"/>
    <dgm:cxn modelId="{45659C25-4012-4540-8577-0676642327AB}" type="presParOf" srcId="{3448ADC2-E9AF-43FB-884B-E04628340A1C}" destId="{81B246A5-545B-41ED-BD70-22E00FA32721}" srcOrd="1" destOrd="0" presId="urn:microsoft.com/office/officeart/2005/8/layout/vList3"/>
    <dgm:cxn modelId="{4C7CCB6A-1E1E-455C-8C6F-44DFB33B9BCF}" type="presParOf" srcId="{172ACE61-8814-4970-A7A6-B445F0BAD853}" destId="{45101F89-69CD-4706-AA21-DCCAFFBFADF9}" srcOrd="1" destOrd="0" presId="urn:microsoft.com/office/officeart/2005/8/layout/vList3"/>
    <dgm:cxn modelId="{0000D80D-362B-4AB4-80CC-8224CF75A0A7}" type="presParOf" srcId="{172ACE61-8814-4970-A7A6-B445F0BAD853}" destId="{EE052F85-0DB8-4D9D-9F54-A8AAFCFCCDC1}" srcOrd="2" destOrd="0" presId="urn:microsoft.com/office/officeart/2005/8/layout/vList3"/>
    <dgm:cxn modelId="{3F98DAAE-36D9-4223-A5A9-EE3BC68EBA16}" type="presParOf" srcId="{EE052F85-0DB8-4D9D-9F54-A8AAFCFCCDC1}" destId="{2AC02854-1CE6-40FC-89B4-058ADF2DA828}" srcOrd="0" destOrd="0" presId="urn:microsoft.com/office/officeart/2005/8/layout/vList3"/>
    <dgm:cxn modelId="{9AD75807-FBAA-4A12-8D08-A7AB2FCE974C}" type="presParOf" srcId="{EE052F85-0DB8-4D9D-9F54-A8AAFCFCCDC1}" destId="{08B574BB-08CC-4329-8E96-133E3576BEE4}" srcOrd="1" destOrd="0" presId="urn:microsoft.com/office/officeart/2005/8/layout/vList3"/>
    <dgm:cxn modelId="{52605A67-A358-4839-8A9D-FEC42AFEFC22}" type="presParOf" srcId="{172ACE61-8814-4970-A7A6-B445F0BAD853}" destId="{315F3579-1305-4C5F-B1B9-3CE06EDE4CC7}" srcOrd="3" destOrd="0" presId="urn:microsoft.com/office/officeart/2005/8/layout/vList3"/>
    <dgm:cxn modelId="{FBDB95CC-316C-4309-92EA-F9DC56588A02}" type="presParOf" srcId="{172ACE61-8814-4970-A7A6-B445F0BAD853}" destId="{567ECF98-082C-4348-8D5A-F0735FA6301C}" srcOrd="4" destOrd="0" presId="urn:microsoft.com/office/officeart/2005/8/layout/vList3"/>
    <dgm:cxn modelId="{4A4E4DFE-FC40-4B78-ADEA-8571FC0298E6}" type="presParOf" srcId="{567ECF98-082C-4348-8D5A-F0735FA6301C}" destId="{EB8D57D7-BDC1-4079-9606-851D327B5577}" srcOrd="0" destOrd="0" presId="urn:microsoft.com/office/officeart/2005/8/layout/vList3"/>
    <dgm:cxn modelId="{7925981B-A500-4AFB-AE91-80C605860C56}" type="presParOf" srcId="{567ECF98-082C-4348-8D5A-F0735FA6301C}" destId="{15D045AB-F834-45E0-A88E-56DEABE920B9}" srcOrd="1" destOrd="0" presId="urn:microsoft.com/office/officeart/2005/8/layout/vList3"/>
    <dgm:cxn modelId="{B48A0F62-F074-4C92-826C-C2FC9B6EF300}" type="presParOf" srcId="{172ACE61-8814-4970-A7A6-B445F0BAD853}" destId="{DF0F589C-F296-45A3-8340-1D9218A76006}" srcOrd="5" destOrd="0" presId="urn:microsoft.com/office/officeart/2005/8/layout/vList3"/>
    <dgm:cxn modelId="{841BFB79-E866-4E33-A201-AF9BBEDFC46D}" type="presParOf" srcId="{172ACE61-8814-4970-A7A6-B445F0BAD853}" destId="{8A02A88A-417E-43C2-934E-F088F4141746}" srcOrd="6" destOrd="0" presId="urn:microsoft.com/office/officeart/2005/8/layout/vList3"/>
    <dgm:cxn modelId="{A6C6D663-732B-4A10-B930-9A1E45859857}" type="presParOf" srcId="{8A02A88A-417E-43C2-934E-F088F4141746}" destId="{4AA500A3-05AA-4736-8D4B-1910E84A53D6}" srcOrd="0" destOrd="0" presId="urn:microsoft.com/office/officeart/2005/8/layout/vList3"/>
    <dgm:cxn modelId="{C9F7493F-9C8E-4646-8B26-B77D2951423A}" type="presParOf" srcId="{8A02A88A-417E-43C2-934E-F088F4141746}" destId="{5B93BDE4-B1DB-43A8-A924-B8A034E8EA2C}" srcOrd="1" destOrd="0" presId="urn:microsoft.com/office/officeart/2005/8/layout/vList3"/>
    <dgm:cxn modelId="{49097259-33CF-4223-8BE6-EBBE7370590B}" type="presParOf" srcId="{172ACE61-8814-4970-A7A6-B445F0BAD853}" destId="{C318B3EA-0053-4841-B692-A2151472A84B}" srcOrd="7" destOrd="0" presId="urn:microsoft.com/office/officeart/2005/8/layout/vList3"/>
    <dgm:cxn modelId="{BE286647-38D2-47B2-9F47-FE27540C0A85}" type="presParOf" srcId="{172ACE61-8814-4970-A7A6-B445F0BAD853}" destId="{453DC7C0-D29A-433A-91FE-FA0B9A567A92}" srcOrd="8" destOrd="0" presId="urn:microsoft.com/office/officeart/2005/8/layout/vList3"/>
    <dgm:cxn modelId="{4DF51C8B-3C5B-4F57-A0D9-1D8A58C9B178}" type="presParOf" srcId="{453DC7C0-D29A-433A-91FE-FA0B9A567A92}" destId="{B23704D9-5211-4A29-A771-E73E09458489}" srcOrd="0" destOrd="0" presId="urn:microsoft.com/office/officeart/2005/8/layout/vList3"/>
    <dgm:cxn modelId="{D8B1C9AA-3396-4595-881C-06443EE24DA7}" type="presParOf" srcId="{453DC7C0-D29A-433A-91FE-FA0B9A567A92}" destId="{3EC5D27D-1CD1-4064-B0B9-8723A22CA726}"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815A9-33D0-43AE-BD91-EDB11EE8D292}">
      <dsp:nvSpPr>
        <dsp:cNvPr id="0" name=""/>
        <dsp:cNvSpPr/>
      </dsp:nvSpPr>
      <dsp:spPr>
        <a:xfrm rot="10800000">
          <a:off x="1221793" y="1971"/>
          <a:ext cx="4205859" cy="649692"/>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496"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Use Case Driven</a:t>
          </a:r>
          <a:endParaRPr lang="en-US" sz="2400" kern="1200" dirty="0"/>
        </a:p>
      </dsp:txBody>
      <dsp:txXfrm rot="10800000">
        <a:off x="1384216" y="1971"/>
        <a:ext cx="4043436" cy="649692"/>
      </dsp:txXfrm>
    </dsp:sp>
    <dsp:sp modelId="{FD615D00-C7D0-48D8-A792-4D04BC677D40}">
      <dsp:nvSpPr>
        <dsp:cNvPr id="0" name=""/>
        <dsp:cNvSpPr/>
      </dsp:nvSpPr>
      <dsp:spPr>
        <a:xfrm>
          <a:off x="896947" y="1971"/>
          <a:ext cx="649692" cy="649692"/>
        </a:xfrm>
        <a:prstGeom prst="ellipse">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5D463A-C871-4D3A-B9BB-6877211167CC}">
      <dsp:nvSpPr>
        <dsp:cNvPr id="0" name=""/>
        <dsp:cNvSpPr/>
      </dsp:nvSpPr>
      <dsp:spPr>
        <a:xfrm rot="10800000">
          <a:off x="1221793" y="845601"/>
          <a:ext cx="4205859" cy="649692"/>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496"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Architecture Centric</a:t>
          </a:r>
          <a:endParaRPr lang="en-US" sz="2400" kern="1200" dirty="0"/>
        </a:p>
      </dsp:txBody>
      <dsp:txXfrm rot="10800000">
        <a:off x="1384216" y="845601"/>
        <a:ext cx="4043436" cy="649692"/>
      </dsp:txXfrm>
    </dsp:sp>
    <dsp:sp modelId="{45AAB128-2A43-498B-A8F1-1EBF62C1FC27}">
      <dsp:nvSpPr>
        <dsp:cNvPr id="0" name=""/>
        <dsp:cNvSpPr/>
      </dsp:nvSpPr>
      <dsp:spPr>
        <a:xfrm>
          <a:off x="896947" y="845601"/>
          <a:ext cx="649692" cy="649692"/>
        </a:xfrm>
        <a:prstGeom prst="ellipse">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B89AA1-DC3F-4C66-8CEC-5103332A9EAA}">
      <dsp:nvSpPr>
        <dsp:cNvPr id="0" name=""/>
        <dsp:cNvSpPr/>
      </dsp:nvSpPr>
      <dsp:spPr>
        <a:xfrm rot="10800000">
          <a:off x="1221793" y="1689231"/>
          <a:ext cx="4205859" cy="649692"/>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496"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Iterative and Incremental</a:t>
          </a:r>
          <a:endParaRPr lang="en-US" sz="2400" kern="1200" dirty="0"/>
        </a:p>
      </dsp:txBody>
      <dsp:txXfrm rot="10800000">
        <a:off x="1384216" y="1689231"/>
        <a:ext cx="4043436" cy="649692"/>
      </dsp:txXfrm>
    </dsp:sp>
    <dsp:sp modelId="{375CFDC9-AED9-49FA-81E7-05487D1BBC14}">
      <dsp:nvSpPr>
        <dsp:cNvPr id="0" name=""/>
        <dsp:cNvSpPr/>
      </dsp:nvSpPr>
      <dsp:spPr>
        <a:xfrm>
          <a:off x="896947" y="1689231"/>
          <a:ext cx="649692" cy="649692"/>
        </a:xfrm>
        <a:prstGeom prst="ellipse">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A38D91-5FD2-496D-9C31-FB100B2C3239}">
      <dsp:nvSpPr>
        <dsp:cNvPr id="0" name=""/>
        <dsp:cNvSpPr/>
      </dsp:nvSpPr>
      <dsp:spPr>
        <a:xfrm rot="10800000">
          <a:off x="1221793" y="2532861"/>
          <a:ext cx="4205859" cy="649692"/>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496" tIns="91440" rIns="170688" bIns="91440" numCol="1" spcCol="1270" anchor="ctr" anchorCtr="0">
          <a:noAutofit/>
        </a:bodyPr>
        <a:lstStyle/>
        <a:p>
          <a:pPr lvl="0" algn="ctr" defTabSz="1066800">
            <a:lnSpc>
              <a:spcPct val="90000"/>
            </a:lnSpc>
            <a:spcBef>
              <a:spcPct val="0"/>
            </a:spcBef>
            <a:spcAft>
              <a:spcPct val="35000"/>
            </a:spcAft>
          </a:pPr>
          <a:r>
            <a:rPr lang="en-US" sz="2400" kern="1200" dirty="0" smtClean="0"/>
            <a:t>Focus on Risk</a:t>
          </a:r>
          <a:endParaRPr lang="en-US" sz="2400" kern="1200" dirty="0"/>
        </a:p>
      </dsp:txBody>
      <dsp:txXfrm rot="10800000">
        <a:off x="1384216" y="2532861"/>
        <a:ext cx="4043436" cy="649692"/>
      </dsp:txXfrm>
    </dsp:sp>
    <dsp:sp modelId="{E880C365-B6CC-4434-BBE7-2B87FB5DEB4E}">
      <dsp:nvSpPr>
        <dsp:cNvPr id="0" name=""/>
        <dsp:cNvSpPr/>
      </dsp:nvSpPr>
      <dsp:spPr>
        <a:xfrm>
          <a:off x="896947" y="2532861"/>
          <a:ext cx="649692" cy="649692"/>
        </a:xfrm>
        <a:prstGeom prst="ellipse">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3BA1A-21E0-4F0F-84B4-1C91609F6587}">
      <dsp:nvSpPr>
        <dsp:cNvPr id="0" name=""/>
        <dsp:cNvSpPr/>
      </dsp:nvSpPr>
      <dsp:spPr>
        <a:xfrm>
          <a:off x="476130" y="0"/>
          <a:ext cx="5396151" cy="38814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650F72-576E-47C9-962F-8A0B8A4EF7E6}">
      <dsp:nvSpPr>
        <dsp:cNvPr id="0" name=""/>
        <dsp:cNvSpPr/>
      </dsp:nvSpPr>
      <dsp:spPr>
        <a:xfrm>
          <a:off x="487" y="1164431"/>
          <a:ext cx="1519205" cy="1552574"/>
        </a:xfrm>
        <a:prstGeom prst="roundRect">
          <a:avLst/>
        </a:prstGeom>
        <a:solidFill>
          <a:schemeClr val="accent4">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Inception</a:t>
          </a:r>
        </a:p>
      </dsp:txBody>
      <dsp:txXfrm>
        <a:off x="74648" y="1238592"/>
        <a:ext cx="1370883" cy="1404252"/>
      </dsp:txXfrm>
    </dsp:sp>
    <dsp:sp modelId="{C28C3020-BC2B-4AE7-8AF7-6B0048FE46C3}">
      <dsp:nvSpPr>
        <dsp:cNvPr id="0" name=""/>
        <dsp:cNvSpPr/>
      </dsp:nvSpPr>
      <dsp:spPr>
        <a:xfrm>
          <a:off x="1609898" y="1164431"/>
          <a:ext cx="1519205" cy="1552574"/>
        </a:xfrm>
        <a:prstGeom prst="roundRect">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Elaboration</a:t>
          </a:r>
          <a:endParaRPr lang="en-US" sz="1700" kern="1200" dirty="0"/>
        </a:p>
      </dsp:txBody>
      <dsp:txXfrm>
        <a:off x="1684059" y="1238592"/>
        <a:ext cx="1370883" cy="1404252"/>
      </dsp:txXfrm>
    </dsp:sp>
    <dsp:sp modelId="{3AC13CF2-5068-4748-8D1D-2534A8C70A70}">
      <dsp:nvSpPr>
        <dsp:cNvPr id="0" name=""/>
        <dsp:cNvSpPr/>
      </dsp:nvSpPr>
      <dsp:spPr>
        <a:xfrm>
          <a:off x="3219308" y="1164431"/>
          <a:ext cx="1519205" cy="1552574"/>
        </a:xfrm>
        <a:prstGeom prst="roundRect">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Construction</a:t>
          </a:r>
          <a:endParaRPr lang="en-US" sz="1700" kern="1200" dirty="0">
            <a:solidFill>
              <a:schemeClr val="tx1"/>
            </a:solidFill>
          </a:endParaRPr>
        </a:p>
      </dsp:txBody>
      <dsp:txXfrm>
        <a:off x="3293469" y="1238592"/>
        <a:ext cx="1370883" cy="1404252"/>
      </dsp:txXfrm>
    </dsp:sp>
    <dsp:sp modelId="{114DE0BC-25D6-4780-926A-0B6429B38C6B}">
      <dsp:nvSpPr>
        <dsp:cNvPr id="0" name=""/>
        <dsp:cNvSpPr/>
      </dsp:nvSpPr>
      <dsp:spPr>
        <a:xfrm>
          <a:off x="4828719" y="1164431"/>
          <a:ext cx="1519205"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Transition</a:t>
          </a:r>
          <a:endParaRPr lang="en-US" sz="1700" kern="1200" dirty="0"/>
        </a:p>
      </dsp:txBody>
      <dsp:txXfrm>
        <a:off x="4902880" y="1238592"/>
        <a:ext cx="1370883" cy="14042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3BA1A-21E0-4F0F-84B4-1C91609F6587}">
      <dsp:nvSpPr>
        <dsp:cNvPr id="0" name=""/>
        <dsp:cNvSpPr/>
      </dsp:nvSpPr>
      <dsp:spPr>
        <a:xfrm>
          <a:off x="476130" y="0"/>
          <a:ext cx="5396151" cy="38814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650F72-576E-47C9-962F-8A0B8A4EF7E6}">
      <dsp:nvSpPr>
        <dsp:cNvPr id="0" name=""/>
        <dsp:cNvSpPr/>
      </dsp:nvSpPr>
      <dsp:spPr>
        <a:xfrm>
          <a:off x="487" y="1164431"/>
          <a:ext cx="1519205" cy="1552574"/>
        </a:xfrm>
        <a:prstGeom prst="roundRect">
          <a:avLst/>
        </a:prstGeom>
        <a:solidFill>
          <a:schemeClr val="accent4">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Inception</a:t>
          </a:r>
        </a:p>
      </dsp:txBody>
      <dsp:txXfrm>
        <a:off x="74648" y="1238592"/>
        <a:ext cx="1370883" cy="1404252"/>
      </dsp:txXfrm>
    </dsp:sp>
    <dsp:sp modelId="{C28C3020-BC2B-4AE7-8AF7-6B0048FE46C3}">
      <dsp:nvSpPr>
        <dsp:cNvPr id="0" name=""/>
        <dsp:cNvSpPr/>
      </dsp:nvSpPr>
      <dsp:spPr>
        <a:xfrm>
          <a:off x="1609898" y="1164431"/>
          <a:ext cx="1519205" cy="1552574"/>
        </a:xfrm>
        <a:prstGeom prst="roundRect">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Elaboration</a:t>
          </a:r>
          <a:endParaRPr lang="en-US" sz="1700" kern="1200" dirty="0"/>
        </a:p>
      </dsp:txBody>
      <dsp:txXfrm>
        <a:off x="1684059" y="1238592"/>
        <a:ext cx="1370883" cy="1404252"/>
      </dsp:txXfrm>
    </dsp:sp>
    <dsp:sp modelId="{3AC13CF2-5068-4748-8D1D-2534A8C70A70}">
      <dsp:nvSpPr>
        <dsp:cNvPr id="0" name=""/>
        <dsp:cNvSpPr/>
      </dsp:nvSpPr>
      <dsp:spPr>
        <a:xfrm>
          <a:off x="3219308" y="1164431"/>
          <a:ext cx="1519205" cy="1552574"/>
        </a:xfrm>
        <a:prstGeom prst="roundRect">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Construction</a:t>
          </a:r>
          <a:endParaRPr lang="en-US" sz="1700" kern="1200" dirty="0">
            <a:solidFill>
              <a:schemeClr val="tx1"/>
            </a:solidFill>
          </a:endParaRPr>
        </a:p>
      </dsp:txBody>
      <dsp:txXfrm>
        <a:off x="3293469" y="1238592"/>
        <a:ext cx="1370883" cy="1404252"/>
      </dsp:txXfrm>
    </dsp:sp>
    <dsp:sp modelId="{114DE0BC-25D6-4780-926A-0B6429B38C6B}">
      <dsp:nvSpPr>
        <dsp:cNvPr id="0" name=""/>
        <dsp:cNvSpPr/>
      </dsp:nvSpPr>
      <dsp:spPr>
        <a:xfrm>
          <a:off x="4828719" y="1164431"/>
          <a:ext cx="1519205"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Transition</a:t>
          </a:r>
          <a:endParaRPr lang="en-US" sz="1700" kern="1200" dirty="0"/>
        </a:p>
      </dsp:txBody>
      <dsp:txXfrm>
        <a:off x="4902880" y="1238592"/>
        <a:ext cx="1370883" cy="14042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3BA1A-21E0-4F0F-84B4-1C91609F6587}">
      <dsp:nvSpPr>
        <dsp:cNvPr id="0" name=""/>
        <dsp:cNvSpPr/>
      </dsp:nvSpPr>
      <dsp:spPr>
        <a:xfrm>
          <a:off x="476130" y="0"/>
          <a:ext cx="5396151" cy="38814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650F72-576E-47C9-962F-8A0B8A4EF7E6}">
      <dsp:nvSpPr>
        <dsp:cNvPr id="0" name=""/>
        <dsp:cNvSpPr/>
      </dsp:nvSpPr>
      <dsp:spPr>
        <a:xfrm>
          <a:off x="487" y="1164431"/>
          <a:ext cx="1519205" cy="1552574"/>
        </a:xfrm>
        <a:prstGeom prst="roundRect">
          <a:avLst/>
        </a:prstGeom>
        <a:solidFill>
          <a:schemeClr val="accent4">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Inception</a:t>
          </a:r>
        </a:p>
      </dsp:txBody>
      <dsp:txXfrm>
        <a:off x="74648" y="1238592"/>
        <a:ext cx="1370883" cy="1404252"/>
      </dsp:txXfrm>
    </dsp:sp>
    <dsp:sp modelId="{C28C3020-BC2B-4AE7-8AF7-6B0048FE46C3}">
      <dsp:nvSpPr>
        <dsp:cNvPr id="0" name=""/>
        <dsp:cNvSpPr/>
      </dsp:nvSpPr>
      <dsp:spPr>
        <a:xfrm>
          <a:off x="1609898" y="1164431"/>
          <a:ext cx="1519205" cy="1552574"/>
        </a:xfrm>
        <a:prstGeom prst="roundRect">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Elaboration</a:t>
          </a:r>
          <a:endParaRPr lang="en-US" sz="1700" kern="1200" dirty="0"/>
        </a:p>
      </dsp:txBody>
      <dsp:txXfrm>
        <a:off x="1684059" y="1238592"/>
        <a:ext cx="1370883" cy="1404252"/>
      </dsp:txXfrm>
    </dsp:sp>
    <dsp:sp modelId="{3AC13CF2-5068-4748-8D1D-2534A8C70A70}">
      <dsp:nvSpPr>
        <dsp:cNvPr id="0" name=""/>
        <dsp:cNvSpPr/>
      </dsp:nvSpPr>
      <dsp:spPr>
        <a:xfrm>
          <a:off x="3219308" y="1164431"/>
          <a:ext cx="1519205" cy="1552574"/>
        </a:xfrm>
        <a:prstGeom prst="roundRect">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Construction</a:t>
          </a:r>
          <a:endParaRPr lang="en-US" sz="1700" kern="1200" dirty="0">
            <a:solidFill>
              <a:schemeClr val="tx1"/>
            </a:solidFill>
          </a:endParaRPr>
        </a:p>
      </dsp:txBody>
      <dsp:txXfrm>
        <a:off x="3293469" y="1238592"/>
        <a:ext cx="1370883" cy="1404252"/>
      </dsp:txXfrm>
    </dsp:sp>
    <dsp:sp modelId="{114DE0BC-25D6-4780-926A-0B6429B38C6B}">
      <dsp:nvSpPr>
        <dsp:cNvPr id="0" name=""/>
        <dsp:cNvSpPr/>
      </dsp:nvSpPr>
      <dsp:spPr>
        <a:xfrm>
          <a:off x="4828719" y="1164431"/>
          <a:ext cx="1519205"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Transition</a:t>
          </a:r>
          <a:endParaRPr lang="en-US" sz="1700" kern="1200" dirty="0"/>
        </a:p>
      </dsp:txBody>
      <dsp:txXfrm>
        <a:off x="4902880" y="1238592"/>
        <a:ext cx="1370883" cy="14042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3BA1A-21E0-4F0F-84B4-1C91609F6587}">
      <dsp:nvSpPr>
        <dsp:cNvPr id="0" name=""/>
        <dsp:cNvSpPr/>
      </dsp:nvSpPr>
      <dsp:spPr>
        <a:xfrm>
          <a:off x="476130" y="0"/>
          <a:ext cx="5396151" cy="38814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650F72-576E-47C9-962F-8A0B8A4EF7E6}">
      <dsp:nvSpPr>
        <dsp:cNvPr id="0" name=""/>
        <dsp:cNvSpPr/>
      </dsp:nvSpPr>
      <dsp:spPr>
        <a:xfrm>
          <a:off x="487" y="1164431"/>
          <a:ext cx="1519205" cy="1552574"/>
        </a:xfrm>
        <a:prstGeom prst="roundRect">
          <a:avLst/>
        </a:prstGeom>
        <a:solidFill>
          <a:schemeClr val="accent4">
            <a:lumMod val="60000"/>
            <a:lumOff val="4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Inception</a:t>
          </a:r>
        </a:p>
      </dsp:txBody>
      <dsp:txXfrm>
        <a:off x="74648" y="1238592"/>
        <a:ext cx="1370883" cy="1404252"/>
      </dsp:txXfrm>
    </dsp:sp>
    <dsp:sp modelId="{C28C3020-BC2B-4AE7-8AF7-6B0048FE46C3}">
      <dsp:nvSpPr>
        <dsp:cNvPr id="0" name=""/>
        <dsp:cNvSpPr/>
      </dsp:nvSpPr>
      <dsp:spPr>
        <a:xfrm>
          <a:off x="1609898" y="1164431"/>
          <a:ext cx="1519205" cy="1552574"/>
        </a:xfrm>
        <a:prstGeom prst="roundRect">
          <a:avLst/>
        </a:prstGeom>
        <a:solidFill>
          <a:schemeClr val="accent2">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Elaboration</a:t>
          </a:r>
          <a:endParaRPr lang="en-US" sz="1700" kern="1200" dirty="0"/>
        </a:p>
      </dsp:txBody>
      <dsp:txXfrm>
        <a:off x="1684059" y="1238592"/>
        <a:ext cx="1370883" cy="1404252"/>
      </dsp:txXfrm>
    </dsp:sp>
    <dsp:sp modelId="{3AC13CF2-5068-4748-8D1D-2534A8C70A70}">
      <dsp:nvSpPr>
        <dsp:cNvPr id="0" name=""/>
        <dsp:cNvSpPr/>
      </dsp:nvSpPr>
      <dsp:spPr>
        <a:xfrm>
          <a:off x="3219308" y="1164431"/>
          <a:ext cx="1519205" cy="1552574"/>
        </a:xfrm>
        <a:prstGeom prst="roundRect">
          <a:avLst/>
        </a:prstGeom>
        <a:solidFill>
          <a:srgbClr val="FFC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solidFill>
                <a:schemeClr val="tx1"/>
              </a:solidFill>
            </a:rPr>
            <a:t>Construction</a:t>
          </a:r>
          <a:endParaRPr lang="en-US" sz="1700" kern="1200" dirty="0">
            <a:solidFill>
              <a:schemeClr val="tx1"/>
            </a:solidFill>
          </a:endParaRPr>
        </a:p>
      </dsp:txBody>
      <dsp:txXfrm>
        <a:off x="3293469" y="1238592"/>
        <a:ext cx="1370883" cy="1404252"/>
      </dsp:txXfrm>
    </dsp:sp>
    <dsp:sp modelId="{114DE0BC-25D6-4780-926A-0B6429B38C6B}">
      <dsp:nvSpPr>
        <dsp:cNvPr id="0" name=""/>
        <dsp:cNvSpPr/>
      </dsp:nvSpPr>
      <dsp:spPr>
        <a:xfrm>
          <a:off x="4828719" y="1164431"/>
          <a:ext cx="1519205" cy="155257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Transition</a:t>
          </a:r>
          <a:endParaRPr lang="en-US" sz="1700" kern="1200" dirty="0"/>
        </a:p>
      </dsp:txBody>
      <dsp:txXfrm>
        <a:off x="4902880" y="1238592"/>
        <a:ext cx="1370883" cy="14042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246A5-545B-41ED-BD70-22E00FA32721}">
      <dsp:nvSpPr>
        <dsp:cNvPr id="0" name=""/>
        <dsp:cNvSpPr/>
      </dsp:nvSpPr>
      <dsp:spPr>
        <a:xfrm rot="10800000">
          <a:off x="1069113" y="740"/>
          <a:ext cx="3593560" cy="65587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23"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t>Modelling Data Visually</a:t>
          </a:r>
          <a:endParaRPr lang="en-US" sz="1900" kern="1200" dirty="0"/>
        </a:p>
      </dsp:txBody>
      <dsp:txXfrm rot="10800000">
        <a:off x="1233082" y="740"/>
        <a:ext cx="3429591" cy="655876"/>
      </dsp:txXfrm>
    </dsp:sp>
    <dsp:sp modelId="{9BBC116A-13B5-4284-8DAF-5649E624605D}">
      <dsp:nvSpPr>
        <dsp:cNvPr id="0" name=""/>
        <dsp:cNvSpPr/>
      </dsp:nvSpPr>
      <dsp:spPr>
        <a:xfrm>
          <a:off x="741175" y="740"/>
          <a:ext cx="655876" cy="655876"/>
        </a:xfrm>
        <a:prstGeom prst="ellipse">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B574BB-08CC-4329-8E96-133E3576BEE4}">
      <dsp:nvSpPr>
        <dsp:cNvPr id="0" name=""/>
        <dsp:cNvSpPr/>
      </dsp:nvSpPr>
      <dsp:spPr>
        <a:xfrm rot="10800000">
          <a:off x="1069113" y="852401"/>
          <a:ext cx="3593560" cy="65587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23"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t>Verify Quality</a:t>
          </a:r>
          <a:endParaRPr lang="en-US" sz="1900" kern="1200" dirty="0"/>
        </a:p>
      </dsp:txBody>
      <dsp:txXfrm rot="10800000">
        <a:off x="1233082" y="852401"/>
        <a:ext cx="3429591" cy="655876"/>
      </dsp:txXfrm>
    </dsp:sp>
    <dsp:sp modelId="{2AC02854-1CE6-40FC-89B4-058ADF2DA828}">
      <dsp:nvSpPr>
        <dsp:cNvPr id="0" name=""/>
        <dsp:cNvSpPr/>
      </dsp:nvSpPr>
      <dsp:spPr>
        <a:xfrm>
          <a:off x="741175" y="852401"/>
          <a:ext cx="655876" cy="655876"/>
        </a:xfrm>
        <a:prstGeom prst="ellipse">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D045AB-F834-45E0-A88E-56DEABE920B9}">
      <dsp:nvSpPr>
        <dsp:cNvPr id="0" name=""/>
        <dsp:cNvSpPr/>
      </dsp:nvSpPr>
      <dsp:spPr>
        <a:xfrm rot="10800000">
          <a:off x="1069113" y="1704061"/>
          <a:ext cx="3593560" cy="65587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23"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t>Control Changes</a:t>
          </a:r>
          <a:endParaRPr lang="en-US" sz="1900" kern="1200" dirty="0"/>
        </a:p>
      </dsp:txBody>
      <dsp:txXfrm rot="10800000">
        <a:off x="1233082" y="1704061"/>
        <a:ext cx="3429591" cy="655876"/>
      </dsp:txXfrm>
    </dsp:sp>
    <dsp:sp modelId="{EB8D57D7-BDC1-4079-9606-851D327B5577}">
      <dsp:nvSpPr>
        <dsp:cNvPr id="0" name=""/>
        <dsp:cNvSpPr/>
      </dsp:nvSpPr>
      <dsp:spPr>
        <a:xfrm>
          <a:off x="741175" y="1704061"/>
          <a:ext cx="655876" cy="655876"/>
        </a:xfrm>
        <a:prstGeom prst="ellipse">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93BDE4-B1DB-43A8-A924-B8A034E8EA2C}">
      <dsp:nvSpPr>
        <dsp:cNvPr id="0" name=""/>
        <dsp:cNvSpPr/>
      </dsp:nvSpPr>
      <dsp:spPr>
        <a:xfrm rot="10800000">
          <a:off x="1069113" y="2555722"/>
          <a:ext cx="3593560" cy="65587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23"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t>Manage Requirements</a:t>
          </a:r>
          <a:endParaRPr lang="en-US" sz="1900" kern="1200" dirty="0"/>
        </a:p>
      </dsp:txBody>
      <dsp:txXfrm rot="10800000">
        <a:off x="1233082" y="2555722"/>
        <a:ext cx="3429591" cy="655876"/>
      </dsp:txXfrm>
    </dsp:sp>
    <dsp:sp modelId="{4AA500A3-05AA-4736-8D4B-1910E84A53D6}">
      <dsp:nvSpPr>
        <dsp:cNvPr id="0" name=""/>
        <dsp:cNvSpPr/>
      </dsp:nvSpPr>
      <dsp:spPr>
        <a:xfrm>
          <a:off x="741175" y="2555722"/>
          <a:ext cx="655876" cy="655876"/>
        </a:xfrm>
        <a:prstGeom prst="ellipse">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C5D27D-1CD1-4064-B0B9-8723A22CA726}">
      <dsp:nvSpPr>
        <dsp:cNvPr id="0" name=""/>
        <dsp:cNvSpPr/>
      </dsp:nvSpPr>
      <dsp:spPr>
        <a:xfrm rot="10800000">
          <a:off x="1069113" y="3407382"/>
          <a:ext cx="3593560" cy="655876"/>
        </a:xfrm>
        <a:prstGeom prst="homePlat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9223" tIns="72390" rIns="135128" bIns="72390" numCol="1" spcCol="1270" anchor="ctr" anchorCtr="0">
          <a:noAutofit/>
        </a:bodyPr>
        <a:lstStyle/>
        <a:p>
          <a:pPr lvl="0" algn="ctr" defTabSz="844550">
            <a:lnSpc>
              <a:spcPct val="90000"/>
            </a:lnSpc>
            <a:spcBef>
              <a:spcPct val="0"/>
            </a:spcBef>
            <a:spcAft>
              <a:spcPct val="35000"/>
            </a:spcAft>
          </a:pPr>
          <a:r>
            <a:rPr lang="en-US" sz="1900" kern="1200" dirty="0" smtClean="0"/>
            <a:t>Break down into Components</a:t>
          </a:r>
          <a:endParaRPr lang="en-US" sz="1900" kern="1200" dirty="0"/>
        </a:p>
      </dsp:txBody>
      <dsp:txXfrm rot="10800000">
        <a:off x="1233082" y="3407382"/>
        <a:ext cx="3429591" cy="655876"/>
      </dsp:txXfrm>
    </dsp:sp>
    <dsp:sp modelId="{B23704D9-5211-4A29-A771-E73E09458489}">
      <dsp:nvSpPr>
        <dsp:cNvPr id="0" name=""/>
        <dsp:cNvSpPr/>
      </dsp:nvSpPr>
      <dsp:spPr>
        <a:xfrm>
          <a:off x="741175" y="3407382"/>
          <a:ext cx="655876" cy="655876"/>
        </a:xfrm>
        <a:prstGeom prst="ellipse">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panose="020B0604020202020204" pitchFamily="34" charset="0"/>
              </a:defRPr>
            </a:lvl1pPr>
          </a:lstStyle>
          <a:p>
            <a:endParaRPr lang="en-US" altLang="en-US"/>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panose="020B0604020202020204" pitchFamily="34" charset="0"/>
              </a:defRPr>
            </a:lvl1pPr>
          </a:lstStyle>
          <a:p>
            <a:endParaRPr lang="en-US" alt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panose="020B0604020202020204" pitchFamily="34" charset="0"/>
              </a:defRPr>
            </a:lvl1pPr>
          </a:lstStyle>
          <a:p>
            <a:endParaRPr lang="en-US" alt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panose="020B0604020202020204" pitchFamily="34" charset="0"/>
              </a:defRPr>
            </a:lvl1pPr>
          </a:lstStyle>
          <a:p>
            <a:fld id="{0648CB07-0178-4651-8536-FFE54A9F5D20}" type="slidenum">
              <a:rPr lang="en-US" altLang="en-US"/>
              <a:pPr/>
              <a:t>‹#›</a:t>
            </a:fld>
            <a:endParaRPr lang="en-US" altLang="en-US"/>
          </a:p>
        </p:txBody>
      </p:sp>
    </p:spTree>
    <p:extLst>
      <p:ext uri="{BB962C8B-B14F-4D97-AF65-F5344CB8AC3E}">
        <p14:creationId xmlns:p14="http://schemas.microsoft.com/office/powerpoint/2010/main" val="34315448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Unified_Modeling_Language" TargetMode="External"/><Relationship Id="rId3" Type="http://schemas.openxmlformats.org/officeDocument/2006/relationships/hyperlink" Target="https://en.wikipedia.org/w/index.php?title=Rational_Unified_Process&amp;action=edit&amp;section=11" TargetMode="External"/><Relationship Id="rId7" Type="http://schemas.openxmlformats.org/officeDocument/2006/relationships/hyperlink" Target="https://en.wikipedia.org/wiki/Object-oriented_programming"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en.wikipedia.org/wiki/Rational_Unified_Process#cite_note-10" TargetMode="External"/><Relationship Id="rId5" Type="http://schemas.openxmlformats.org/officeDocument/2006/relationships/hyperlink" Target="https://en.wikipedia.org/wiki/Rational_Unified_Process#cite_note-9" TargetMode="External"/><Relationship Id="rId4" Type="http://schemas.openxmlformats.org/officeDocument/2006/relationships/hyperlink" Target="https://en.wikipedia.org/wiki/Software_engineerin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5F55DC-3B1A-4835-9B28-B222E6193D6F}" type="slidenum">
              <a:rPr lang="de-DE" altLang="en-US"/>
              <a:pPr/>
              <a:t>27</a:t>
            </a:fld>
            <a:endParaRPr lang="de-DE" altLang="en-US"/>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p:txBody>
          <a:bodyPr/>
          <a:lstStyle/>
          <a:p>
            <a:pPr>
              <a:lnSpc>
                <a:spcPct val="80000"/>
              </a:lnSpc>
            </a:pPr>
            <a:endParaRPr lang="en-US" altLang="en-US" sz="1000"/>
          </a:p>
          <a:p>
            <a:pPr>
              <a:lnSpc>
                <a:spcPct val="80000"/>
              </a:lnSpc>
            </a:pPr>
            <a:endParaRPr lang="en-US" altLang="en-US" sz="1000"/>
          </a:p>
        </p:txBody>
      </p:sp>
    </p:spTree>
    <p:extLst>
      <p:ext uri="{BB962C8B-B14F-4D97-AF65-F5344CB8AC3E}">
        <p14:creationId xmlns:p14="http://schemas.microsoft.com/office/powerpoint/2010/main" val="1818536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7DA209-BB7F-409F-8DEC-2FFF6288108F}" type="slidenum">
              <a:rPr lang="de-DE" altLang="en-US"/>
              <a:pPr/>
              <a:t>58</a:t>
            </a:fld>
            <a:endParaRPr lang="de-DE" alt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pPr>
              <a:buFontTx/>
              <a:buChar char="-"/>
            </a:pPr>
            <a:endParaRPr lang="en-US" altLang="en-US"/>
          </a:p>
          <a:p>
            <a:pPr>
              <a:buFontTx/>
              <a:buChar char="-"/>
            </a:pPr>
            <a:endParaRPr lang="en-US" altLang="en-US"/>
          </a:p>
        </p:txBody>
      </p:sp>
    </p:spTree>
    <p:extLst>
      <p:ext uri="{BB962C8B-B14F-4D97-AF65-F5344CB8AC3E}">
        <p14:creationId xmlns:p14="http://schemas.microsoft.com/office/powerpoint/2010/main" val="426216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90A8DF-45C3-4BED-8303-0945BD3706AC}" type="slidenum">
              <a:rPr lang="de-DE" altLang="en-US"/>
              <a:pPr/>
              <a:t>28</a:t>
            </a:fld>
            <a:endParaRPr lang="de-DE" altLang="en-US"/>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150347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DC712F7-A62B-44C6-93B8-C662DCFC5F16}" type="slidenum">
              <a:rPr lang="en-US" smtClean="0"/>
              <a:pPr>
                <a:defRPr/>
              </a:pPr>
              <a:t>29</a:t>
            </a:fld>
            <a:endParaRPr lang="en-US"/>
          </a:p>
        </p:txBody>
      </p:sp>
    </p:spTree>
    <p:extLst>
      <p:ext uri="{BB962C8B-B14F-4D97-AF65-F5344CB8AC3E}">
        <p14:creationId xmlns:p14="http://schemas.microsoft.com/office/powerpoint/2010/main" val="1211056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CB07-0178-4651-8536-FFE54A9F5D20}" type="slidenum">
              <a:rPr lang="en-US" altLang="en-US" smtClean="0"/>
              <a:pPr/>
              <a:t>31</a:t>
            </a:fld>
            <a:endParaRPr lang="en-US" altLang="en-US"/>
          </a:p>
        </p:txBody>
      </p:sp>
    </p:spTree>
    <p:extLst>
      <p:ext uri="{BB962C8B-B14F-4D97-AF65-F5344CB8AC3E}">
        <p14:creationId xmlns:p14="http://schemas.microsoft.com/office/powerpoint/2010/main" val="223138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7DA209-BB7F-409F-8DEC-2FFF6288108F}" type="slidenum">
              <a:rPr lang="de-DE" altLang="en-US"/>
              <a:pPr/>
              <a:t>41</a:t>
            </a:fld>
            <a:endParaRPr lang="de-DE" altLang="en-US"/>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p:txBody>
          <a:bodyPr/>
          <a:lstStyle/>
          <a:p>
            <a:pPr>
              <a:buFontTx/>
              <a:buChar char="-"/>
            </a:pPr>
            <a:endParaRPr lang="en-US" altLang="en-US"/>
          </a:p>
          <a:p>
            <a:pPr>
              <a:buFontTx/>
              <a:buChar char="-"/>
            </a:pPr>
            <a:endParaRPr lang="en-US" altLang="en-US"/>
          </a:p>
        </p:txBody>
      </p:sp>
    </p:spTree>
    <p:extLst>
      <p:ext uri="{BB962C8B-B14F-4D97-AF65-F5344CB8AC3E}">
        <p14:creationId xmlns:p14="http://schemas.microsoft.com/office/powerpoint/2010/main" val="1879672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48CB07-0178-4651-8536-FFE54A9F5D20}" type="slidenum">
              <a:rPr lang="en-US" altLang="en-US" smtClean="0"/>
              <a:pPr/>
              <a:t>43</a:t>
            </a:fld>
            <a:endParaRPr lang="en-US" altLang="en-US"/>
          </a:p>
        </p:txBody>
      </p:sp>
    </p:spTree>
    <p:extLst>
      <p:ext uri="{BB962C8B-B14F-4D97-AF65-F5344CB8AC3E}">
        <p14:creationId xmlns:p14="http://schemas.microsoft.com/office/powerpoint/2010/main" val="3161941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B5B1EA-1319-4BDA-A951-3553B84B3405}" type="slidenum">
              <a:rPr lang="en-US" altLang="en-US"/>
              <a:pPr/>
              <a:t>46</a:t>
            </a:fld>
            <a:endParaRPr lang="en-US" altLang="en-US"/>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xfrm>
            <a:off x="914400" y="4343400"/>
            <a:ext cx="5029200" cy="4114800"/>
          </a:xfrm>
        </p:spPr>
        <p:txBody>
          <a:bodyPr/>
          <a:lstStyle/>
          <a:p>
            <a:pPr>
              <a:spcBef>
                <a:spcPts val="500"/>
              </a:spcBef>
              <a:spcAft>
                <a:spcPts val="500"/>
              </a:spcAft>
            </a:pPr>
            <a:r>
              <a:rPr lang="en-US" altLang="en-US" sz="1000" b="1"/>
              <a:t>The RUP offers:</a:t>
            </a:r>
          </a:p>
          <a:p>
            <a:pPr>
              <a:spcBef>
                <a:spcPts val="500"/>
              </a:spcBef>
              <a:spcAft>
                <a:spcPts val="500"/>
              </a:spcAft>
            </a:pPr>
            <a:r>
              <a:rPr lang="en-US" altLang="en-US" sz="1000" b="1"/>
              <a:t>A Team-Unifying Approach</a:t>
            </a:r>
            <a:r>
              <a:rPr lang="en-US" altLang="en-US" sz="1000"/>
              <a:t> </a:t>
            </a:r>
          </a:p>
          <a:p>
            <a:pPr>
              <a:spcBef>
                <a:spcPts val="500"/>
              </a:spcBef>
              <a:spcAft>
                <a:spcPts val="500"/>
              </a:spcAft>
            </a:pPr>
            <a:r>
              <a:rPr lang="en-US" altLang="en-US" sz="1000"/>
              <a:t>The Rational Unified Process unifies the entire software development team and enhances team communication by providing each team member with one knowledge base, one modeling language and one view of how to develop software.</a:t>
            </a:r>
          </a:p>
          <a:p>
            <a:pPr>
              <a:spcBef>
                <a:spcPts val="500"/>
              </a:spcBef>
              <a:spcAft>
                <a:spcPts val="500"/>
              </a:spcAft>
            </a:pPr>
            <a:endParaRPr lang="en-US" altLang="en-US" sz="1000"/>
          </a:p>
          <a:p>
            <a:pPr>
              <a:spcBef>
                <a:spcPts val="500"/>
              </a:spcBef>
              <a:spcAft>
                <a:spcPts val="500"/>
              </a:spcAft>
            </a:pPr>
            <a:r>
              <a:rPr lang="en-US" altLang="en-US" sz="1000"/>
              <a:t>Everybody is involved; their roles and activities are well documented and are publishable over an intranet…</a:t>
            </a:r>
          </a:p>
          <a:p>
            <a:pPr>
              <a:spcBef>
                <a:spcPts val="500"/>
              </a:spcBef>
              <a:spcAft>
                <a:spcPts val="500"/>
              </a:spcAft>
            </a:pPr>
            <a:endParaRPr lang="en-US" altLang="en-US" sz="1000"/>
          </a:p>
          <a:p>
            <a:pPr>
              <a:spcBef>
                <a:spcPts val="500"/>
              </a:spcBef>
              <a:spcAft>
                <a:spcPts val="500"/>
              </a:spcAft>
            </a:pPr>
            <a:r>
              <a:rPr lang="en-US" altLang="en-US" sz="1000"/>
              <a:t>Re-iterate the HHGTTG and the Tower of Babel...</a:t>
            </a:r>
          </a:p>
        </p:txBody>
      </p:sp>
    </p:spTree>
    <p:extLst>
      <p:ext uri="{BB962C8B-B14F-4D97-AF65-F5344CB8AC3E}">
        <p14:creationId xmlns:p14="http://schemas.microsoft.com/office/powerpoint/2010/main" val="1956805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8E158D-B387-4599-9ECA-4AC82A203856}" type="slidenum">
              <a:rPr lang="en-US" altLang="en-US"/>
              <a:pPr/>
              <a:t>51</a:t>
            </a:fld>
            <a:endParaRPr lang="en-US" altLang="en-US"/>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xfrm>
            <a:off x="914400" y="4343400"/>
            <a:ext cx="5029200" cy="4114800"/>
          </a:xfrm>
        </p:spPr>
        <p:txBody>
          <a:bodyPr/>
          <a:lstStyle/>
          <a:p>
            <a:r>
              <a:rPr lang="en-US" altLang="en-US" b="1"/>
              <a:t>Inception </a:t>
            </a:r>
            <a:r>
              <a:rPr lang="en-US" altLang="en-US"/>
              <a:t>Defines the scope of the project.  A business plan is often created to determine whether resources should be committed or not.  The model is 20% complete.</a:t>
            </a:r>
          </a:p>
          <a:p>
            <a:r>
              <a:rPr lang="en-US" altLang="en-US" b="1"/>
              <a:t>Elaboration</a:t>
            </a:r>
            <a:r>
              <a:rPr lang="en-US" altLang="en-US"/>
              <a:t> Plan project, specify features, baseline architecture.   Requirements are firmed up, we’re now 80% complete.  A detailed cost/resource estimation can be drawn up.</a:t>
            </a:r>
          </a:p>
          <a:p>
            <a:r>
              <a:rPr lang="en-US" altLang="en-US" b="1"/>
              <a:t>Construction</a:t>
            </a:r>
            <a:r>
              <a:rPr lang="en-US" altLang="en-US"/>
              <a:t> Build the product.  Several iterations.</a:t>
            </a:r>
          </a:p>
          <a:p>
            <a:r>
              <a:rPr lang="en-US" altLang="en-US" b="1"/>
              <a:t>Transition</a:t>
            </a:r>
            <a:r>
              <a:rPr lang="en-US" altLang="en-US"/>
              <a:t> Move the product into and end user environment.  Training, installation and support.</a:t>
            </a:r>
          </a:p>
          <a:p>
            <a:endParaRPr lang="en-US" altLang="en-US"/>
          </a:p>
          <a:p>
            <a:r>
              <a:rPr lang="en-US" altLang="en-US"/>
              <a:t>An </a:t>
            </a:r>
            <a:r>
              <a:rPr lang="en-US" altLang="en-US" b="1"/>
              <a:t>iteration</a:t>
            </a:r>
            <a:r>
              <a:rPr lang="en-US" altLang="en-US"/>
              <a:t> is a distinct sequence of activities based on an established plan and evaluation criteria, resulting in an executable release (internal or external)</a:t>
            </a:r>
          </a:p>
          <a:p>
            <a:endParaRPr lang="en-US" altLang="en-US"/>
          </a:p>
          <a:p>
            <a:r>
              <a:rPr lang="en-US" altLang="en-US"/>
              <a:t>A workflow shows all the activities you might go through to produce a particular set of artifacts – more later.</a:t>
            </a:r>
          </a:p>
        </p:txBody>
      </p:sp>
    </p:spTree>
    <p:extLst>
      <p:ext uri="{BB962C8B-B14F-4D97-AF65-F5344CB8AC3E}">
        <p14:creationId xmlns:p14="http://schemas.microsoft.com/office/powerpoint/2010/main" val="3277173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panose="020B0604020202020204" pitchFamily="34" charset="0"/>
                <a:ea typeface="+mn-ea"/>
                <a:cs typeface="Arial" panose="020B0604020202020204" pitchFamily="34" charset="0"/>
              </a:rPr>
              <a:t>Six best practices</a:t>
            </a:r>
            <a:r>
              <a:rPr lang="en-US" sz="1200" b="0" i="0" kern="1200" dirty="0" smtClean="0">
                <a:solidFill>
                  <a:schemeClr val="tx1"/>
                </a:solidFill>
                <a:effectLst/>
                <a:latin typeface="Arial" panose="020B0604020202020204" pitchFamily="34" charset="0"/>
                <a:ea typeface="+mn-ea"/>
                <a:cs typeface="Arial" panose="020B0604020202020204" pitchFamily="34" charset="0"/>
              </a:rPr>
              <a:t>[</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hlinkClick r:id="rId3" tooltip="Edit section: Six best practices"/>
              </a:rPr>
              <a:t>edit</a:t>
            </a:r>
            <a:r>
              <a:rPr lang="en-US" sz="1200" b="0" i="0" kern="1200" dirty="0" smtClean="0">
                <a:solidFill>
                  <a:schemeClr val="tx1"/>
                </a:solidFill>
                <a:effectLst/>
                <a:latin typeface="Arial" panose="020B0604020202020204" pitchFamily="34" charset="0"/>
                <a:ea typeface="+mn-ea"/>
                <a:cs typeface="Arial" panose="020B0604020202020204" pitchFamily="34" charset="0"/>
              </a:rPr>
              <a:t>]</a:t>
            </a:r>
            <a:endParaRPr lang="en-US" sz="1200" b="1"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Six best practices as described in the rational unified process is a paradigm in </a:t>
            </a:r>
            <a:r>
              <a:rPr lang="en-US" sz="1200" b="0" i="0" u="none" strike="noStrike" kern="1200" dirty="0" smtClean="0">
                <a:solidFill>
                  <a:schemeClr val="tx1"/>
                </a:solidFill>
                <a:effectLst/>
                <a:latin typeface="Arial" panose="020B0604020202020204" pitchFamily="34" charset="0"/>
                <a:ea typeface="+mn-ea"/>
                <a:cs typeface="Arial" panose="020B0604020202020204" pitchFamily="34" charset="0"/>
                <a:hlinkClick r:id="rId4" tooltip="Software engineering"/>
              </a:rPr>
              <a:t>software engineering</a:t>
            </a:r>
            <a:r>
              <a:rPr lang="en-US" sz="1200" b="0" i="0" kern="1200" dirty="0" smtClean="0">
                <a:solidFill>
                  <a:schemeClr val="tx1"/>
                </a:solidFill>
                <a:effectLst/>
                <a:latin typeface="Arial" panose="020B0604020202020204" pitchFamily="34" charset="0"/>
                <a:ea typeface="+mn-ea"/>
                <a:cs typeface="Arial" panose="020B0604020202020204" pitchFamily="34" charset="0"/>
              </a:rPr>
              <a:t> that lists six ideas to follow when designing any software project to minimize faults and increase productivity. These practices are:</a:t>
            </a:r>
            <a:r>
              <a:rPr lang="en-US" sz="1200" b="0" i="0" u="none" strike="noStrike" kern="1200" baseline="30000" dirty="0" smtClean="0">
                <a:solidFill>
                  <a:schemeClr val="tx1"/>
                </a:solidFill>
                <a:effectLst/>
                <a:latin typeface="Arial" panose="020B0604020202020204" pitchFamily="34" charset="0"/>
                <a:ea typeface="+mn-ea"/>
                <a:cs typeface="Arial" panose="020B0604020202020204" pitchFamily="34" charset="0"/>
                <a:hlinkClick r:id="rId5"/>
              </a:rPr>
              <a:t>[9]</a:t>
            </a:r>
            <a:r>
              <a:rPr lang="en-US" sz="1200" b="0" i="0" u="none" strike="noStrike" kern="1200" baseline="30000" dirty="0" smtClean="0">
                <a:solidFill>
                  <a:schemeClr val="tx1"/>
                </a:solidFill>
                <a:effectLst/>
                <a:latin typeface="Arial" panose="020B0604020202020204" pitchFamily="34" charset="0"/>
                <a:ea typeface="+mn-ea"/>
                <a:cs typeface="Arial" panose="020B0604020202020204" pitchFamily="34" charset="0"/>
                <a:hlinkClick r:id="rId6"/>
              </a:rPr>
              <a:t>[10]</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Develop </a:t>
            </a:r>
            <a:r>
              <a:rPr lang="en-US" dirty="0" err="1" smtClean="0"/>
              <a:t>iterativelyIt</a:t>
            </a:r>
            <a:r>
              <a:rPr lang="en-US" dirty="0" smtClean="0"/>
              <a:t> is best to know all requirements in advance; however, often this is not the case. Several software development processes exist that deal with providing solution on how to minimize cost in terms of development phases.</a:t>
            </a:r>
          </a:p>
          <a:p>
            <a:r>
              <a:rPr lang="en-US" dirty="0" smtClean="0"/>
              <a:t>Manage </a:t>
            </a:r>
            <a:r>
              <a:rPr lang="en-US" dirty="0" err="1" smtClean="0"/>
              <a:t>requirementsAlways</a:t>
            </a:r>
            <a:r>
              <a:rPr lang="en-US" dirty="0" smtClean="0"/>
              <a:t> keep in mind the requirements set by users.</a:t>
            </a:r>
          </a:p>
          <a:p>
            <a:r>
              <a:rPr lang="en-US" dirty="0" smtClean="0"/>
              <a:t>Use </a:t>
            </a:r>
            <a:r>
              <a:rPr lang="en-US" dirty="0" err="1" smtClean="0"/>
              <a:t>componentsBreaking</a:t>
            </a:r>
            <a:r>
              <a:rPr lang="en-US" dirty="0" smtClean="0"/>
              <a:t> down an advanced project is not only suggested but in fact unavoidable. This promotes ability to test individual components before they are integrated into a larger system. Also, code reuse is a big plus and can be accomplished more easily through the use of </a:t>
            </a:r>
            <a:r>
              <a:rPr lang="en-US" sz="1200" u="none" strike="noStrike" kern="1200" dirty="0" smtClean="0">
                <a:solidFill>
                  <a:schemeClr val="tx1"/>
                </a:solidFill>
                <a:effectLst/>
                <a:latin typeface="Arial" panose="020B0604020202020204" pitchFamily="34" charset="0"/>
                <a:ea typeface="+mn-ea"/>
                <a:cs typeface="Arial" panose="020B0604020202020204" pitchFamily="34" charset="0"/>
                <a:hlinkClick r:id="rId7" tooltip="Object-oriented programming"/>
              </a:rPr>
              <a:t>object-oriented </a:t>
            </a:r>
            <a:r>
              <a:rPr lang="en-US" sz="1200" u="none" strike="noStrike" kern="1200" dirty="0" err="1" smtClean="0">
                <a:solidFill>
                  <a:schemeClr val="tx1"/>
                </a:solidFill>
                <a:effectLst/>
                <a:latin typeface="Arial" panose="020B0604020202020204" pitchFamily="34" charset="0"/>
                <a:ea typeface="+mn-ea"/>
                <a:cs typeface="Arial" panose="020B0604020202020204" pitchFamily="34" charset="0"/>
                <a:hlinkClick r:id="rId7" tooltip="Object-oriented programming"/>
              </a:rPr>
              <a:t>programming</a:t>
            </a:r>
            <a:r>
              <a:rPr lang="en-US" dirty="0" err="1" smtClean="0"/>
              <a:t>.Model</a:t>
            </a:r>
            <a:r>
              <a:rPr lang="en-US" dirty="0" smtClean="0"/>
              <a:t> </a:t>
            </a:r>
            <a:r>
              <a:rPr lang="en-US" dirty="0" err="1" smtClean="0"/>
              <a:t>visuallyUse</a:t>
            </a:r>
            <a:r>
              <a:rPr lang="en-US" dirty="0" smtClean="0"/>
              <a:t> diagrams to represent all major components, users, and their interaction. </a:t>
            </a:r>
          </a:p>
          <a:p>
            <a:r>
              <a:rPr lang="en-US" dirty="0" smtClean="0"/>
              <a:t>"UML", short for </a:t>
            </a:r>
            <a:r>
              <a:rPr lang="en-US" sz="1200" u="none" strike="noStrike" kern="1200" dirty="0" smtClean="0">
                <a:solidFill>
                  <a:schemeClr val="tx1"/>
                </a:solidFill>
                <a:effectLst/>
                <a:latin typeface="Arial" panose="020B0604020202020204" pitchFamily="34" charset="0"/>
                <a:ea typeface="+mn-ea"/>
                <a:cs typeface="Arial" panose="020B0604020202020204" pitchFamily="34" charset="0"/>
                <a:hlinkClick r:id="rId8" tooltip="Unified Modeling Language"/>
              </a:rPr>
              <a:t>Unified Modeling Language</a:t>
            </a:r>
            <a:r>
              <a:rPr lang="en-US" dirty="0" smtClean="0"/>
              <a:t>, is one tool that can be used to make this task more feasible.</a:t>
            </a:r>
          </a:p>
          <a:p>
            <a:r>
              <a:rPr lang="en-US" dirty="0" smtClean="0"/>
              <a:t>Verify </a:t>
            </a:r>
            <a:r>
              <a:rPr lang="en-US" dirty="0" err="1" smtClean="0"/>
              <a:t>qualityAlways</a:t>
            </a:r>
            <a:r>
              <a:rPr lang="en-US" dirty="0" smtClean="0"/>
              <a:t> make testing a major part of the project at any point of time. Testing becomes heavier as the project progresses but should be a constant factor in any software product creation.</a:t>
            </a:r>
          </a:p>
          <a:p>
            <a:r>
              <a:rPr lang="en-US" dirty="0" smtClean="0"/>
              <a:t>Control </a:t>
            </a:r>
            <a:r>
              <a:rPr lang="en-US" dirty="0" err="1" smtClean="0"/>
              <a:t>changesMany</a:t>
            </a:r>
            <a:r>
              <a:rPr lang="en-US" dirty="0" smtClean="0"/>
              <a:t> projects are created by many teams, sometimes in various locations, different platforms may be used, etc. As a result, it is essential to make sure that changes made to a system are synchronized and verified constantly.</a:t>
            </a:r>
            <a:endParaRPr lang="en-US" dirty="0"/>
          </a:p>
        </p:txBody>
      </p:sp>
      <p:sp>
        <p:nvSpPr>
          <p:cNvPr id="4" name="Slide Number Placeholder 3"/>
          <p:cNvSpPr>
            <a:spLocks noGrp="1"/>
          </p:cNvSpPr>
          <p:nvPr>
            <p:ph type="sldNum" sz="quarter" idx="10"/>
          </p:nvPr>
        </p:nvSpPr>
        <p:spPr/>
        <p:txBody>
          <a:bodyPr/>
          <a:lstStyle/>
          <a:p>
            <a:fld id="{0648CB07-0178-4651-8536-FFE54A9F5D20}" type="slidenum">
              <a:rPr lang="en-US" altLang="en-US" smtClean="0"/>
              <a:pPr/>
              <a:t>56</a:t>
            </a:fld>
            <a:endParaRPr lang="en-US" altLang="en-US"/>
          </a:p>
        </p:txBody>
      </p:sp>
    </p:spTree>
    <p:extLst>
      <p:ext uri="{BB962C8B-B14F-4D97-AF65-F5344CB8AC3E}">
        <p14:creationId xmlns:p14="http://schemas.microsoft.com/office/powerpoint/2010/main" val="1273430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94398405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1819691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609164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5366004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680264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80449335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smtClean="0"/>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3842451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299875637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8"/>
        <p:cNvGrpSpPr/>
        <p:nvPr/>
      </p:nvGrpSpPr>
      <p:grpSpPr>
        <a:xfrm>
          <a:off x="0" y="0"/>
          <a:ext cx="0" cy="0"/>
          <a:chOff x="0" y="0"/>
          <a:chExt cx="0" cy="0"/>
        </a:xfrm>
      </p:grpSpPr>
      <p:sp>
        <p:nvSpPr>
          <p:cNvPr id="35" name="Shape 35"/>
          <p:cNvSpPr txBox="1">
            <a:spLocks noGrp="1"/>
          </p:cNvSpPr>
          <p:nvPr>
            <p:ph type="title"/>
          </p:nvPr>
        </p:nvSpPr>
        <p:spPr>
          <a:xfrm>
            <a:off x="311700" y="546667"/>
            <a:ext cx="8520600" cy="810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6" name="Shape 36"/>
          <p:cNvSpPr txBox="1">
            <a:spLocks noGrp="1"/>
          </p:cNvSpPr>
          <p:nvPr>
            <p:ph type="body" idx="1"/>
          </p:nvPr>
        </p:nvSpPr>
        <p:spPr>
          <a:xfrm>
            <a:off x="311700" y="1639833"/>
            <a:ext cx="8520600" cy="44520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60431" y="6201587"/>
            <a:ext cx="548700" cy="5248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4023241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0DDF080-5E8C-48AD-84E5-6C08B304C14E}" type="datetimeFigureOut">
              <a:rPr lang="en-US" smtClean="0"/>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8399734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378943621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321256976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41844446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41877923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0000000-1234-1234-1234-123412341234}" type="slidenum">
              <a:rPr lang="en" smtClean="0">
                <a:solidFill>
                  <a:srgbClr val="434343"/>
                </a:solidFill>
              </a:rPr>
              <a:pPr/>
              <a:t>‹#›</a:t>
            </a:fld>
            <a:endParaRPr lang="en">
              <a:solidFill>
                <a:srgbClr val="434343"/>
              </a:solidFill>
            </a:endParaRPr>
          </a:p>
        </p:txBody>
      </p:sp>
    </p:spTree>
    <p:extLst>
      <p:ext uri="{BB962C8B-B14F-4D97-AF65-F5344CB8AC3E}">
        <p14:creationId xmlns:p14="http://schemas.microsoft.com/office/powerpoint/2010/main" val="1602885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DDF080-5E8C-48AD-84E5-6C08B304C14E}" type="datetimeFigureOut">
              <a:rPr lang="en-US" smtClean="0"/>
              <a:t>9/21/2016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0886565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r" fontAlgn="auto">
              <a:spcBef>
                <a:spcPts val="0"/>
              </a:spcBef>
              <a:spcAft>
                <a:spcPts val="0"/>
              </a:spcAft>
            </a:pPr>
            <a:fld id="{00000000-1234-1234-1234-123412341234}" type="slidenum">
              <a:rPr lang="en" sz="1000" kern="0" smtClean="0">
                <a:solidFill>
                  <a:srgbClr val="FFFFFF"/>
                </a:solidFill>
                <a:latin typeface="Roboto"/>
                <a:ea typeface="Roboto"/>
                <a:cs typeface="Roboto"/>
                <a:sym typeface="Roboto"/>
              </a:rPr>
              <a:pPr algn="r" fontAlgn="auto">
                <a:spcBef>
                  <a:spcPts val="0"/>
                </a:spcBef>
                <a:spcAft>
                  <a:spcPts val="0"/>
                </a:spcAft>
              </a:pPr>
              <a:t>‹#›</a:t>
            </a:fld>
            <a:endParaRPr lang="en" sz="1000" kern="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36733790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n-US" alt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lt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22CE58D9-882B-4ADB-A5EF-06AB6D484473}" type="slidenum">
              <a:rPr lang="en-US" altLang="en-US" smtClean="0"/>
              <a:pPr/>
              <a:t>‹#›</a:t>
            </a:fld>
            <a:endParaRPr lang="en-US" altLang="en-US"/>
          </a:p>
        </p:txBody>
      </p:sp>
    </p:spTree>
    <p:extLst>
      <p:ext uri="{BB962C8B-B14F-4D97-AF65-F5344CB8AC3E}">
        <p14:creationId xmlns:p14="http://schemas.microsoft.com/office/powerpoint/2010/main" val="319746032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jp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066800"/>
            <a:ext cx="5467350" cy="1371600"/>
          </a:xfrm>
        </p:spPr>
        <p:txBody>
          <a:bodyPr>
            <a:noAutofit/>
          </a:bodyPr>
          <a:lstStyle/>
          <a:p>
            <a:pPr algn="ctr"/>
            <a:r>
              <a:rPr lang="en-US" sz="4800" dirty="0">
                <a:latin typeface="Segoe UI" panose="020B0502040204020203" pitchFamily="34" charset="0"/>
                <a:ea typeface="Segoe UI" panose="020B0502040204020203" pitchFamily="34" charset="0"/>
                <a:cs typeface="Segoe UI" panose="020B0502040204020203" pitchFamily="34" charset="0"/>
              </a:rPr>
              <a:t>Project Management 1</a:t>
            </a:r>
          </a:p>
        </p:txBody>
      </p:sp>
      <p:sp>
        <p:nvSpPr>
          <p:cNvPr id="4" name="Rectangle 1"/>
          <p:cNvSpPr>
            <a:spLocks noGrp="1" noChangeArrowheads="1"/>
          </p:cNvSpPr>
          <p:nvPr>
            <p:ph type="subTitle" idx="1"/>
          </p:nvPr>
        </p:nvSpPr>
        <p:spPr bwMode="auto">
          <a:xfrm>
            <a:off x="2590800" y="2667000"/>
            <a:ext cx="3486150" cy="15465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b" anchorCtr="0" compatLnSpc="1">
            <a:prstTxWarp prst="textNoShape">
              <a:avLst/>
            </a:prstTxWarp>
            <a:spAutoFit/>
          </a:bodyPr>
          <a:lstStyle/>
          <a:p>
            <a:pPr algn="l" eaLnBrk="0" fontAlgn="ctr" hangingPunct="0">
              <a:spcBef>
                <a:spcPct val="0"/>
              </a:spcBef>
              <a:spcAft>
                <a:spcPct val="0"/>
              </a:spcAft>
            </a:pPr>
            <a:r>
              <a:rPr lang="en-US" altLang="en-US" sz="2400" dirty="0" err="1">
                <a:solidFill>
                  <a:srgbClr val="333333"/>
                </a:solidFill>
                <a:latin typeface="Calibri" panose="020F0502020204030204" pitchFamily="34" charset="0"/>
              </a:rPr>
              <a:t>Rajasekhar</a:t>
            </a:r>
            <a:r>
              <a:rPr lang="en-US" altLang="en-US" sz="2400" dirty="0">
                <a:solidFill>
                  <a:srgbClr val="333333"/>
                </a:solidFill>
                <a:latin typeface="Calibri" panose="020F0502020204030204" pitchFamily="34" charset="0"/>
              </a:rPr>
              <a:t> </a:t>
            </a:r>
            <a:r>
              <a:rPr lang="en-US" altLang="en-US" sz="2400" dirty="0" err="1">
                <a:solidFill>
                  <a:srgbClr val="333333"/>
                </a:solidFill>
                <a:latin typeface="Calibri" panose="020F0502020204030204" pitchFamily="34" charset="0"/>
              </a:rPr>
              <a:t>Siravati</a:t>
            </a:r>
            <a:endParaRPr lang="en-US" altLang="en-US" sz="2400" dirty="0">
              <a:solidFill>
                <a:srgbClr val="333333"/>
              </a:solidFill>
              <a:latin typeface="Calibri" panose="020F0502020204030204" pitchFamily="34" charset="0"/>
            </a:endParaRPr>
          </a:p>
          <a:p>
            <a:pPr algn="l" eaLnBrk="0" fontAlgn="ctr" hangingPunct="0">
              <a:spcBef>
                <a:spcPct val="0"/>
              </a:spcBef>
              <a:spcAft>
                <a:spcPct val="0"/>
              </a:spcAft>
            </a:pPr>
            <a:r>
              <a:rPr lang="en-US" altLang="en-US" sz="2400" dirty="0" err="1">
                <a:solidFill>
                  <a:srgbClr val="333333"/>
                </a:solidFill>
                <a:latin typeface="Calibri" panose="020F0502020204030204" pitchFamily="34" charset="0"/>
              </a:rPr>
              <a:t>Varshitha</a:t>
            </a:r>
            <a:r>
              <a:rPr lang="en-US" altLang="en-US" sz="2400" dirty="0">
                <a:solidFill>
                  <a:srgbClr val="333333"/>
                </a:solidFill>
                <a:latin typeface="Calibri" panose="020F0502020204030204" pitchFamily="34" charset="0"/>
              </a:rPr>
              <a:t> </a:t>
            </a:r>
            <a:r>
              <a:rPr lang="en-US" altLang="en-US" sz="2400" dirty="0" err="1" smtClean="0">
                <a:solidFill>
                  <a:srgbClr val="333333"/>
                </a:solidFill>
                <a:latin typeface="Calibri" panose="020F0502020204030204" pitchFamily="34" charset="0"/>
              </a:rPr>
              <a:t>Mittapally</a:t>
            </a:r>
            <a:endParaRPr lang="en-US" altLang="en-US" sz="2400" dirty="0" smtClean="0">
              <a:solidFill>
                <a:srgbClr val="333333"/>
              </a:solidFill>
              <a:latin typeface="Calibri" panose="020F0502020204030204" pitchFamily="34" charset="0"/>
            </a:endParaRPr>
          </a:p>
          <a:p>
            <a:pPr algn="l" eaLnBrk="0" fontAlgn="ctr" hangingPunct="0">
              <a:lnSpc>
                <a:spcPct val="100000"/>
              </a:lnSpc>
              <a:spcBef>
                <a:spcPct val="0"/>
              </a:spcBef>
              <a:spcAft>
                <a:spcPct val="0"/>
              </a:spcAft>
            </a:pPr>
            <a:r>
              <a:rPr lang="en-US" altLang="en-US" sz="2400" dirty="0" err="1" smtClean="0">
                <a:solidFill>
                  <a:srgbClr val="333333"/>
                </a:solidFill>
                <a:latin typeface="Calibri" panose="020F0502020204030204" pitchFamily="34" charset="0"/>
              </a:rPr>
              <a:t>Sushma</a:t>
            </a:r>
            <a:r>
              <a:rPr lang="en-US" altLang="en-US" sz="2400" dirty="0" smtClean="0">
                <a:solidFill>
                  <a:srgbClr val="333333"/>
                </a:solidFill>
                <a:latin typeface="Calibri" panose="020F0502020204030204" pitchFamily="34" charset="0"/>
              </a:rPr>
              <a:t> </a:t>
            </a:r>
            <a:r>
              <a:rPr lang="en-US" altLang="en-US" sz="2400" dirty="0" err="1">
                <a:solidFill>
                  <a:srgbClr val="333333"/>
                </a:solidFill>
                <a:latin typeface="Calibri" panose="020F0502020204030204" pitchFamily="34" charset="0"/>
              </a:rPr>
              <a:t>Gaddam</a:t>
            </a:r>
            <a:endParaRPr lang="en-US" altLang="en-US" sz="2400" dirty="0">
              <a:latin typeface="Calibri" panose="020F0502020204030204" pitchFamily="34" charset="0"/>
            </a:endParaRPr>
          </a:p>
          <a:p>
            <a:pPr algn="l" eaLnBrk="0" fontAlgn="ctr" hangingPunct="0">
              <a:lnSpc>
                <a:spcPct val="100000"/>
              </a:lnSpc>
              <a:spcBef>
                <a:spcPct val="0"/>
              </a:spcBef>
              <a:spcAft>
                <a:spcPct val="0"/>
              </a:spcAft>
            </a:pPr>
            <a:r>
              <a:rPr lang="en-US" altLang="en-US" sz="2400" dirty="0">
                <a:solidFill>
                  <a:srgbClr val="333333"/>
                </a:solidFill>
                <a:latin typeface="Calibri" panose="020F0502020204030204" pitchFamily="34" charset="0"/>
              </a:rPr>
              <a:t>Sardar </a:t>
            </a:r>
            <a:r>
              <a:rPr lang="en-US" altLang="en-US" sz="2400" dirty="0" smtClean="0">
                <a:solidFill>
                  <a:srgbClr val="333333"/>
                </a:solidFill>
                <a:latin typeface="Calibri" panose="020F0502020204030204" pitchFamily="34" charset="0"/>
              </a:rPr>
              <a:t>Mohammed</a:t>
            </a:r>
            <a:endParaRPr lang="en-US" altLang="en-US" sz="2400" dirty="0">
              <a:solidFill>
                <a:srgbClr val="333333"/>
              </a:solidFill>
              <a:latin typeface="Calibri" panose="020F0502020204030204" pitchFamily="34" charset="0"/>
            </a:endParaRPr>
          </a:p>
        </p:txBody>
      </p:sp>
    </p:spTree>
    <p:extLst>
      <p:ext uri="{BB962C8B-B14F-4D97-AF65-F5344CB8AC3E}">
        <p14:creationId xmlns:p14="http://schemas.microsoft.com/office/powerpoint/2010/main" val="4194332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7886700" cy="1325563"/>
          </a:xfrm>
        </p:spPr>
        <p:txBody>
          <a:bodyPr>
            <a:normAutofit/>
          </a:bodyPr>
          <a:lstStyle/>
          <a:p>
            <a:pPr algn="ctr"/>
            <a:r>
              <a:rPr lang="en-US" sz="6000" b="1" dirty="0" smtClean="0">
                <a:latin typeface="Segoe UI" panose="020B0502040204020203" pitchFamily="34" charset="0"/>
                <a:ea typeface="Segoe UI" panose="020B0502040204020203" pitchFamily="34" charset="0"/>
                <a:cs typeface="Segoe UI" panose="020B0502040204020203" pitchFamily="34" charset="0"/>
              </a:rPr>
              <a:t>Agile</a:t>
            </a:r>
            <a:endParaRPr lang="en-US" sz="6000" b="1"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2" descr="agile in a nutshe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342" y="2057400"/>
            <a:ext cx="3882658"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872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546667"/>
            <a:ext cx="7841700" cy="810400"/>
          </a:xfrm>
        </p:spPr>
        <p:txBody>
          <a:bodyPr>
            <a:normAutofit/>
          </a:bodyPr>
          <a:lstStyle/>
          <a:p>
            <a:r>
              <a:rPr lang="en-US" sz="3200" dirty="0" smtClean="0">
                <a:latin typeface="Segoe UI" panose="020B0502040204020203" pitchFamily="34" charset="0"/>
                <a:ea typeface="Segoe UI" panose="020B0502040204020203" pitchFamily="34" charset="0"/>
                <a:cs typeface="Segoe UI" panose="020B0502040204020203" pitchFamily="34" charset="0"/>
              </a:rPr>
              <a:t>What is agile?</a:t>
            </a: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a:xfrm>
            <a:off x="457200" y="1357067"/>
            <a:ext cx="7239000" cy="4191000"/>
          </a:xfrm>
        </p:spPr>
        <p:txBody>
          <a:bodyPr>
            <a:noAutofit/>
          </a:bodyPr>
          <a:lstStyle/>
          <a:p>
            <a:pPr>
              <a:lnSpc>
                <a:spcPct val="100000"/>
              </a:lnSpc>
              <a:spcAft>
                <a:spcPts val="600"/>
              </a:spcAft>
            </a:pPr>
            <a:r>
              <a:rPr lang="en-US" sz="2400" dirty="0">
                <a:latin typeface="Calibri" panose="020F0502020204030204" pitchFamily="34" charset="0"/>
              </a:rPr>
              <a:t>In English, Agile means ‘ability to move quickly and easily’</a:t>
            </a:r>
          </a:p>
          <a:p>
            <a:pPr marL="0" indent="0">
              <a:lnSpc>
                <a:spcPct val="100000"/>
              </a:lnSpc>
              <a:spcAft>
                <a:spcPts val="600"/>
              </a:spcAft>
              <a:buNone/>
            </a:pPr>
            <a:r>
              <a:rPr lang="en-US" sz="2400" dirty="0">
                <a:latin typeface="Calibri" panose="020F0502020204030204" pitchFamily="34" charset="0"/>
              </a:rPr>
              <a:t>       </a:t>
            </a:r>
            <a:r>
              <a:rPr lang="en-US" sz="2400" dirty="0" smtClean="0">
                <a:latin typeface="Calibri" panose="020F0502020204030204" pitchFamily="34" charset="0"/>
              </a:rPr>
              <a:t>– </a:t>
            </a:r>
            <a:r>
              <a:rPr lang="en-US" sz="2400" i="1" dirty="0">
                <a:latin typeface="Calibri" panose="020F0502020204030204" pitchFamily="34" charset="0"/>
              </a:rPr>
              <a:t>key aspect of Agile </a:t>
            </a:r>
            <a:r>
              <a:rPr lang="en-US" sz="2400" i="1" dirty="0" smtClean="0">
                <a:latin typeface="Calibri" panose="020F0502020204030204" pitchFamily="34" charset="0"/>
              </a:rPr>
              <a:t>software development </a:t>
            </a:r>
            <a:r>
              <a:rPr lang="en-US" sz="2400" i="1" dirty="0">
                <a:latin typeface="Calibri" panose="020F0502020204030204" pitchFamily="34" charset="0"/>
              </a:rPr>
              <a:t>as </a:t>
            </a:r>
            <a:r>
              <a:rPr lang="en-US" sz="2400" i="1" dirty="0" smtClean="0">
                <a:latin typeface="Calibri" panose="020F0502020204030204" pitchFamily="34" charset="0"/>
              </a:rPr>
              <a:t>well</a:t>
            </a:r>
            <a:endParaRPr lang="en-US" sz="2400" i="1" dirty="0">
              <a:latin typeface="Calibri" panose="020F0502020204030204" pitchFamily="34" charset="0"/>
            </a:endParaRPr>
          </a:p>
          <a:p>
            <a:pPr marL="171446" indent="-171446">
              <a:lnSpc>
                <a:spcPct val="100000"/>
              </a:lnSpc>
              <a:spcAft>
                <a:spcPts val="600"/>
              </a:spcAft>
            </a:pPr>
            <a:r>
              <a:rPr lang="en-US" sz="2400" dirty="0" smtClean="0">
                <a:latin typeface="Calibri" panose="020F0502020204030204" pitchFamily="34" charset="0"/>
              </a:rPr>
              <a:t>  Agile </a:t>
            </a:r>
            <a:r>
              <a:rPr lang="en-US" sz="2400" dirty="0">
                <a:latin typeface="Calibri" panose="020F0502020204030204" pitchFamily="34" charset="0"/>
              </a:rPr>
              <a:t>uses a time boxed, iterative approach </a:t>
            </a:r>
          </a:p>
          <a:p>
            <a:pPr>
              <a:lnSpc>
                <a:spcPct val="100000"/>
              </a:lnSpc>
              <a:spcAft>
                <a:spcPts val="600"/>
              </a:spcAft>
            </a:pPr>
            <a:r>
              <a:rPr lang="en-US" sz="2400" dirty="0" smtClean="0">
                <a:latin typeface="Calibri" panose="020F0502020204030204" pitchFamily="34" charset="0"/>
              </a:rPr>
              <a:t>Builds </a:t>
            </a:r>
            <a:r>
              <a:rPr lang="en-US" sz="2400" dirty="0">
                <a:latin typeface="Calibri" panose="020F0502020204030204" pitchFamily="34" charset="0"/>
              </a:rPr>
              <a:t>software incrementally from the start of the </a:t>
            </a:r>
            <a:r>
              <a:rPr lang="en-US" sz="2400" dirty="0" smtClean="0">
                <a:latin typeface="Calibri" panose="020F0502020204030204" pitchFamily="34" charset="0"/>
              </a:rPr>
              <a:t>project</a:t>
            </a:r>
            <a:endParaRPr lang="en-US" sz="2400" dirty="0">
              <a:latin typeface="Calibri" panose="020F0502020204030204" pitchFamily="34" charset="0"/>
            </a:endParaRPr>
          </a:p>
          <a:p>
            <a:pPr>
              <a:lnSpc>
                <a:spcPct val="100000"/>
              </a:lnSpc>
              <a:spcAft>
                <a:spcPts val="600"/>
              </a:spcAft>
            </a:pPr>
            <a:r>
              <a:rPr lang="en-US" sz="2400" dirty="0" smtClean="0">
                <a:latin typeface="Calibri" panose="020F0502020204030204" pitchFamily="34" charset="0"/>
              </a:rPr>
              <a:t>Breaking </a:t>
            </a:r>
            <a:r>
              <a:rPr lang="en-US" sz="2400" dirty="0">
                <a:latin typeface="Calibri" panose="020F0502020204030204" pitchFamily="34" charset="0"/>
              </a:rPr>
              <a:t>projects down into little bits called user </a:t>
            </a:r>
            <a:r>
              <a:rPr lang="en-US" sz="2400" dirty="0" smtClean="0">
                <a:latin typeface="Calibri" panose="020F0502020204030204" pitchFamily="34" charset="0"/>
              </a:rPr>
              <a:t>stories</a:t>
            </a:r>
            <a:endParaRPr lang="en-US" sz="2400" dirty="0">
              <a:latin typeface="Calibri" panose="020F0502020204030204" pitchFamily="34" charset="0"/>
            </a:endParaRPr>
          </a:p>
          <a:p>
            <a:pPr>
              <a:lnSpc>
                <a:spcPct val="100000"/>
              </a:lnSpc>
              <a:spcAft>
                <a:spcPts val="600"/>
              </a:spcAft>
            </a:pPr>
            <a:r>
              <a:rPr lang="en-US" sz="2400" dirty="0" smtClean="0">
                <a:latin typeface="Calibri" panose="020F0502020204030204" pitchFamily="34" charset="0"/>
              </a:rPr>
              <a:t>Prioritizing </a:t>
            </a:r>
            <a:r>
              <a:rPr lang="en-US" sz="2400" dirty="0">
                <a:latin typeface="Calibri" panose="020F0502020204030204" pitchFamily="34" charset="0"/>
              </a:rPr>
              <a:t>and continuously delivering them in short cycles called iterations</a:t>
            </a:r>
          </a:p>
        </p:txBody>
      </p:sp>
    </p:spTree>
    <p:extLst>
      <p:ext uri="{BB962C8B-B14F-4D97-AF65-F5344CB8AC3E}">
        <p14:creationId xmlns:p14="http://schemas.microsoft.com/office/powerpoint/2010/main" val="1492067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
          <p:cNvPicPr>
            <a:picLocks noChangeAspect="1" noChangeArrowheads="1"/>
          </p:cNvPicPr>
          <p:nvPr/>
        </p:nvPicPr>
        <p:blipFill>
          <a:blip r:embed="rId2"/>
          <a:srcRect b="11165"/>
          <a:stretch>
            <a:fillRect/>
          </a:stretch>
        </p:blipFill>
        <p:spPr bwMode="auto">
          <a:xfrm>
            <a:off x="5522168" y="4545681"/>
            <a:ext cx="1085850" cy="794842"/>
          </a:xfrm>
          <a:prstGeom prst="rect">
            <a:avLst/>
          </a:prstGeom>
          <a:noFill/>
          <a:ln w="9525">
            <a:noFill/>
            <a:miter lim="800000"/>
            <a:headEnd/>
            <a:tailEnd/>
          </a:ln>
          <a:effectLst/>
        </p:spPr>
      </p:pic>
      <p:sp>
        <p:nvSpPr>
          <p:cNvPr id="2" name="Title 1"/>
          <p:cNvSpPr>
            <a:spLocks noGrp="1"/>
          </p:cNvSpPr>
          <p:nvPr>
            <p:ph type="title"/>
          </p:nvPr>
        </p:nvSpPr>
        <p:spPr>
          <a:xfrm>
            <a:off x="914400" y="639043"/>
            <a:ext cx="4547009" cy="607800"/>
          </a:xfrm>
        </p:spPr>
        <p:txBody>
          <a:bodyPr>
            <a:noAutofit/>
          </a:bodyPr>
          <a:lstStyle/>
          <a:p>
            <a:r>
              <a:rPr lang="en-US" sz="3200" dirty="0">
                <a:latin typeface="Segoe UI" panose="020B0502040204020203" pitchFamily="34" charset="0"/>
                <a:ea typeface="Segoe UI" panose="020B0502040204020203" pitchFamily="34" charset="0"/>
                <a:cs typeface="Segoe UI" panose="020B0502040204020203" pitchFamily="34" charset="0"/>
              </a:rPr>
              <a:t>Agile Manifesto</a:t>
            </a:r>
          </a:p>
        </p:txBody>
      </p:sp>
      <p:sp>
        <p:nvSpPr>
          <p:cNvPr id="3" name="Text Placeholder 2"/>
          <p:cNvSpPr>
            <a:spLocks noGrp="1"/>
          </p:cNvSpPr>
          <p:nvPr>
            <p:ph type="body" idx="1"/>
          </p:nvPr>
        </p:nvSpPr>
        <p:spPr>
          <a:xfrm>
            <a:off x="1955378" y="1825016"/>
            <a:ext cx="4742115" cy="722215"/>
          </a:xfrm>
        </p:spPr>
        <p:txBody>
          <a:bodyPr>
            <a:noAutofit/>
          </a:bodyPr>
          <a:lstStyle/>
          <a:p>
            <a:pPr marL="0" indent="0">
              <a:buNone/>
            </a:pPr>
            <a:r>
              <a:rPr lang="en-US" sz="2000" b="1" dirty="0">
                <a:solidFill>
                  <a:schemeClr val="accent6">
                    <a:lumMod val="75000"/>
                  </a:schemeClr>
                </a:solidFill>
                <a:latin typeface="Calibri" panose="020F0502020204030204" pitchFamily="34" charset="0"/>
                <a:ea typeface="Roboto" panose="020B0604020202020204" charset="0"/>
                <a:cs typeface="Roboto" panose="020B0604020202020204" charset="0"/>
                <a:sym typeface="Arial"/>
              </a:rPr>
              <a:t>Individuals and interactions </a:t>
            </a:r>
            <a:r>
              <a:rPr lang="en-US" sz="2000" dirty="0">
                <a:latin typeface="Calibri" panose="020F0502020204030204" pitchFamily="34" charset="0"/>
                <a:ea typeface="Roboto" panose="020B0604020202020204" charset="0"/>
                <a:cs typeface="Roboto" panose="020B0604020202020204" charset="0"/>
              </a:rPr>
              <a:t>over</a:t>
            </a:r>
            <a:r>
              <a:rPr lang="en-US" sz="2000" b="1" dirty="0">
                <a:solidFill>
                  <a:srgbClr val="F6B000"/>
                </a:solidFill>
                <a:latin typeface="Calibri" panose="020F0502020204030204" pitchFamily="34" charset="0"/>
              </a:rPr>
              <a:t> </a:t>
            </a:r>
            <a:r>
              <a:rPr lang="en-US" sz="2000" b="1" dirty="0" smtClean="0">
                <a:latin typeface="Calibri" panose="020F0502020204030204" pitchFamily="34" charset="0"/>
              </a:rPr>
              <a:t>processes</a:t>
            </a:r>
            <a:r>
              <a:rPr lang="en-US" sz="2000" b="1" dirty="0" smtClean="0">
                <a:solidFill>
                  <a:schemeClr val="bg2"/>
                </a:solidFill>
                <a:latin typeface="Calibri" panose="020F0502020204030204" pitchFamily="34" charset="0"/>
              </a:rPr>
              <a:t> </a:t>
            </a:r>
            <a:r>
              <a:rPr lang="en-US" sz="2000" b="1" dirty="0">
                <a:latin typeface="Calibri" panose="020F0502020204030204" pitchFamily="34" charset="0"/>
              </a:rPr>
              <a:t>and tools</a:t>
            </a:r>
          </a:p>
        </p:txBody>
      </p:sp>
      <p:sp>
        <p:nvSpPr>
          <p:cNvPr id="4" name="TextBox 3"/>
          <p:cNvSpPr txBox="1"/>
          <p:nvPr/>
        </p:nvSpPr>
        <p:spPr>
          <a:xfrm>
            <a:off x="506908" y="2667271"/>
            <a:ext cx="4822484" cy="707886"/>
          </a:xfrm>
          <a:prstGeom prst="rect">
            <a:avLst/>
          </a:prstGeom>
          <a:noFill/>
        </p:spPr>
        <p:txBody>
          <a:bodyPr wrap="square" rtlCol="0">
            <a:spAutoFit/>
          </a:bodyPr>
          <a:lstStyle/>
          <a:p>
            <a:r>
              <a:rPr lang="en-US" sz="2000" b="1" dirty="0">
                <a:solidFill>
                  <a:schemeClr val="accent6">
                    <a:lumMod val="75000"/>
                  </a:schemeClr>
                </a:solidFill>
                <a:latin typeface="Calibri" panose="020F0502020204030204" pitchFamily="34" charset="0"/>
                <a:ea typeface="Roboto" panose="020B0604020202020204" charset="0"/>
                <a:cs typeface="Roboto" panose="020B0604020202020204" charset="0"/>
              </a:rPr>
              <a:t>Working software </a:t>
            </a:r>
            <a:r>
              <a:rPr lang="en-US" sz="2000" dirty="0">
                <a:latin typeface="Calibri" panose="020F0502020204030204" pitchFamily="34" charset="0"/>
                <a:ea typeface="Roboto" panose="020B0604020202020204" charset="0"/>
                <a:cs typeface="Roboto" panose="020B0604020202020204" charset="0"/>
              </a:rPr>
              <a:t>over</a:t>
            </a:r>
            <a:r>
              <a:rPr lang="en-US" sz="2000" b="1" dirty="0">
                <a:solidFill>
                  <a:srgbClr val="F6B000"/>
                </a:solidFill>
                <a:latin typeface="Calibri" panose="020F0502020204030204" pitchFamily="34" charset="0"/>
              </a:rPr>
              <a:t> </a:t>
            </a:r>
            <a:r>
              <a:rPr lang="en-US" sz="2000" b="1" dirty="0">
                <a:latin typeface="Calibri" panose="020F0502020204030204" pitchFamily="34" charset="0"/>
              </a:rPr>
              <a:t>comprehensive</a:t>
            </a:r>
            <a:r>
              <a:rPr lang="en-US" sz="2000" b="1" dirty="0">
                <a:solidFill>
                  <a:schemeClr val="bg2"/>
                </a:solidFill>
                <a:latin typeface="Calibri" panose="020F0502020204030204" pitchFamily="34" charset="0"/>
              </a:rPr>
              <a:t> </a:t>
            </a:r>
            <a:r>
              <a:rPr lang="en-US" sz="2000" b="1" dirty="0">
                <a:latin typeface="Calibri" panose="020F0502020204030204" pitchFamily="34" charset="0"/>
              </a:rPr>
              <a:t>documentation</a:t>
            </a:r>
          </a:p>
        </p:txBody>
      </p:sp>
      <p:sp>
        <p:nvSpPr>
          <p:cNvPr id="5" name="TextBox 4"/>
          <p:cNvSpPr txBox="1"/>
          <p:nvPr/>
        </p:nvSpPr>
        <p:spPr>
          <a:xfrm>
            <a:off x="1449670" y="3737769"/>
            <a:ext cx="4911638" cy="707886"/>
          </a:xfrm>
          <a:prstGeom prst="rect">
            <a:avLst/>
          </a:prstGeom>
          <a:noFill/>
        </p:spPr>
        <p:txBody>
          <a:bodyPr wrap="square" rtlCol="0">
            <a:spAutoFit/>
          </a:bodyPr>
          <a:lstStyle/>
          <a:p>
            <a:r>
              <a:rPr lang="en-US" sz="2000" b="1" dirty="0">
                <a:solidFill>
                  <a:schemeClr val="accent6">
                    <a:lumMod val="75000"/>
                  </a:schemeClr>
                </a:solidFill>
                <a:latin typeface="Calibri" panose="020F0502020204030204" pitchFamily="34" charset="0"/>
                <a:ea typeface="Roboto" panose="020B0604020202020204" charset="0"/>
                <a:cs typeface="Roboto" panose="020B0604020202020204" charset="0"/>
              </a:rPr>
              <a:t>Customer collaboration </a:t>
            </a:r>
            <a:r>
              <a:rPr lang="en-US" sz="2000" dirty="0">
                <a:latin typeface="Calibri" panose="020F0502020204030204" pitchFamily="34" charset="0"/>
                <a:ea typeface="Roboto" panose="020B0604020202020204" charset="0"/>
                <a:cs typeface="Roboto" panose="020B0604020202020204" charset="0"/>
              </a:rPr>
              <a:t>over</a:t>
            </a:r>
            <a:r>
              <a:rPr lang="en-US" sz="2000" b="1" dirty="0">
                <a:latin typeface="Calibri" panose="020F0502020204030204" pitchFamily="34" charset="0"/>
                <a:ea typeface="Roboto" panose="020B0604020202020204" charset="0"/>
                <a:cs typeface="Roboto" panose="020B0604020202020204" charset="0"/>
              </a:rPr>
              <a:t> contract</a:t>
            </a:r>
            <a:r>
              <a:rPr lang="en-US" sz="2000" b="1" dirty="0">
                <a:solidFill>
                  <a:schemeClr val="bg2"/>
                </a:solidFill>
                <a:latin typeface="Calibri" panose="020F0502020204030204" pitchFamily="34" charset="0"/>
                <a:ea typeface="Roboto" panose="020B0604020202020204" charset="0"/>
                <a:cs typeface="Roboto" panose="020B0604020202020204" charset="0"/>
              </a:rPr>
              <a:t> </a:t>
            </a:r>
            <a:r>
              <a:rPr lang="en-US" sz="2000" b="1" dirty="0">
                <a:latin typeface="Calibri" panose="020F0502020204030204" pitchFamily="34" charset="0"/>
                <a:ea typeface="Roboto" panose="020B0604020202020204" charset="0"/>
                <a:cs typeface="Roboto" panose="020B0604020202020204" charset="0"/>
              </a:rPr>
              <a:t>negotiation</a:t>
            </a:r>
          </a:p>
        </p:txBody>
      </p:sp>
      <p:sp>
        <p:nvSpPr>
          <p:cNvPr id="6" name="TextBox 5"/>
          <p:cNvSpPr txBox="1"/>
          <p:nvPr/>
        </p:nvSpPr>
        <p:spPr>
          <a:xfrm>
            <a:off x="434989" y="4872248"/>
            <a:ext cx="4814727" cy="400110"/>
          </a:xfrm>
          <a:prstGeom prst="rect">
            <a:avLst/>
          </a:prstGeom>
          <a:noFill/>
        </p:spPr>
        <p:txBody>
          <a:bodyPr wrap="square" rtlCol="0">
            <a:spAutoFit/>
          </a:bodyPr>
          <a:lstStyle/>
          <a:p>
            <a:r>
              <a:rPr lang="en-US" sz="2000" b="1" dirty="0">
                <a:solidFill>
                  <a:schemeClr val="accent6">
                    <a:lumMod val="75000"/>
                  </a:schemeClr>
                </a:solidFill>
                <a:latin typeface="Calibri" panose="020F0502020204030204" pitchFamily="34" charset="0"/>
                <a:ea typeface="Roboto" panose="020B0604020202020204" charset="0"/>
                <a:cs typeface="Roboto" panose="020B0604020202020204" charset="0"/>
              </a:rPr>
              <a:t>Responding to change </a:t>
            </a:r>
            <a:r>
              <a:rPr lang="en-US" sz="2000" dirty="0">
                <a:latin typeface="Calibri" panose="020F0502020204030204" pitchFamily="34" charset="0"/>
              </a:rPr>
              <a:t>over</a:t>
            </a:r>
            <a:r>
              <a:rPr lang="en-US" sz="2000" b="1" dirty="0">
                <a:latin typeface="Calibri" panose="020F0502020204030204" pitchFamily="34" charset="0"/>
              </a:rPr>
              <a:t> following a plan</a:t>
            </a:r>
          </a:p>
        </p:txBody>
      </p:sp>
      <p:pic>
        <p:nvPicPr>
          <p:cNvPr id="7" name="Picture 9"/>
          <p:cNvPicPr>
            <a:picLocks noChangeAspect="1" noChangeArrowheads="1"/>
          </p:cNvPicPr>
          <p:nvPr/>
        </p:nvPicPr>
        <p:blipFill>
          <a:blip r:embed="rId3"/>
          <a:srcRect r="5085"/>
          <a:stretch>
            <a:fillRect/>
          </a:stretch>
        </p:blipFill>
        <p:spPr bwMode="auto">
          <a:xfrm>
            <a:off x="975158" y="1796414"/>
            <a:ext cx="768096" cy="857250"/>
          </a:xfrm>
          <a:prstGeom prst="rect">
            <a:avLst/>
          </a:prstGeom>
          <a:noFill/>
          <a:ln w="9525">
            <a:noFill/>
            <a:miter lim="800000"/>
            <a:headEnd/>
            <a:tailEnd/>
          </a:ln>
          <a:effectLst/>
        </p:spPr>
      </p:pic>
      <p:pic>
        <p:nvPicPr>
          <p:cNvPr id="8" name="Picture 7"/>
          <p:cNvPicPr>
            <a:picLocks noChangeAspect="1" noChangeArrowheads="1"/>
          </p:cNvPicPr>
          <p:nvPr/>
        </p:nvPicPr>
        <p:blipFill>
          <a:blip r:embed="rId4"/>
          <a:srcRect b="6494"/>
          <a:stretch>
            <a:fillRect/>
          </a:stretch>
        </p:blipFill>
        <p:spPr bwMode="auto">
          <a:xfrm>
            <a:off x="4864943" y="2555140"/>
            <a:ext cx="1200150" cy="691286"/>
          </a:xfrm>
          <a:prstGeom prst="rect">
            <a:avLst/>
          </a:prstGeom>
          <a:noFill/>
          <a:ln w="9525">
            <a:noFill/>
            <a:miter lim="800000"/>
            <a:headEnd/>
            <a:tailEnd/>
          </a:ln>
          <a:effectLst/>
        </p:spPr>
      </p:pic>
      <p:pic>
        <p:nvPicPr>
          <p:cNvPr id="9" name="Picture 5"/>
          <p:cNvPicPr>
            <a:picLocks noChangeAspect="1" noChangeArrowheads="1"/>
          </p:cNvPicPr>
          <p:nvPr/>
        </p:nvPicPr>
        <p:blipFill>
          <a:blip r:embed="rId5"/>
          <a:srcRect r="7143"/>
          <a:stretch>
            <a:fillRect/>
          </a:stretch>
        </p:blipFill>
        <p:spPr bwMode="auto">
          <a:xfrm>
            <a:off x="632258" y="3663995"/>
            <a:ext cx="685800" cy="824279"/>
          </a:xfrm>
          <a:prstGeom prst="rect">
            <a:avLst/>
          </a:prstGeom>
          <a:noFill/>
          <a:ln w="9525">
            <a:noFill/>
            <a:miter lim="800000"/>
            <a:headEnd/>
            <a:tailEnd/>
          </a:ln>
          <a:effectLst/>
        </p:spPr>
      </p:pic>
      <p:sp>
        <p:nvSpPr>
          <p:cNvPr id="11" name="TextBox 10"/>
          <p:cNvSpPr txBox="1"/>
          <p:nvPr/>
        </p:nvSpPr>
        <p:spPr>
          <a:xfrm>
            <a:off x="6602310" y="1579888"/>
            <a:ext cx="2333491" cy="2934653"/>
          </a:xfrm>
          <a:prstGeom prst="star6">
            <a:avLst/>
          </a:prstGeom>
          <a:solidFill>
            <a:schemeClr val="accent2">
              <a:lumMod val="20000"/>
              <a:lumOff val="80000"/>
            </a:schemeClr>
          </a:solidFill>
        </p:spPr>
        <p:txBody>
          <a:bodyPr wrap="square" rtlCol="0">
            <a:spAutoFit/>
          </a:bodyPr>
          <a:lstStyle/>
          <a:p>
            <a:pPr algn="ctr"/>
            <a:r>
              <a:rPr lang="en-US" b="1" dirty="0">
                <a:latin typeface="Roboto"/>
                <a:ea typeface="Roboto"/>
                <a:cs typeface="Roboto"/>
                <a:sym typeface="Roboto"/>
              </a:rPr>
              <a:t>Established in 2001 by a group of 17 software developers</a:t>
            </a:r>
          </a:p>
        </p:txBody>
      </p:sp>
    </p:spTree>
    <p:extLst>
      <p:ext uri="{BB962C8B-B14F-4D97-AF65-F5344CB8AC3E}">
        <p14:creationId xmlns:p14="http://schemas.microsoft.com/office/powerpoint/2010/main" val="2353168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20705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484209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8649368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2020513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405138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098030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591876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1" y="1428750"/>
            <a:ext cx="2551946" cy="447177"/>
          </a:xfrm>
        </p:spPr>
        <p:txBody>
          <a:bodyPr>
            <a:noAutofit/>
          </a:bodyPr>
          <a:lstStyle/>
          <a:p>
            <a:r>
              <a:rPr lang="en-US" sz="3200" dirty="0">
                <a:latin typeface="Segoe UI" panose="020B0502040204020203" pitchFamily="34" charset="0"/>
                <a:ea typeface="Segoe UI" panose="020B0502040204020203" pitchFamily="34" charset="0"/>
                <a:cs typeface="Segoe UI" panose="020B0502040204020203" pitchFamily="34" charset="0"/>
              </a:rPr>
              <a:t>Outline</a:t>
            </a:r>
            <a:r>
              <a:rPr lang="en-US" sz="2550" b="1" dirty="0">
                <a:latin typeface="Calibri" panose="020F0502020204030204" pitchFamily="34" charset="0"/>
                <a:cs typeface="Times New Roman" panose="02020603050405020304" pitchFamily="18" charset="0"/>
              </a:rPr>
              <a:t/>
            </a:r>
            <a:br>
              <a:rPr lang="en-US" sz="2550" b="1" dirty="0">
                <a:latin typeface="Calibri" panose="020F0502020204030204" pitchFamily="34" charset="0"/>
                <a:cs typeface="Times New Roman" panose="02020603050405020304" pitchFamily="18" charset="0"/>
              </a:rPr>
            </a:br>
            <a:endParaRPr lang="en-US" sz="2550" dirty="0">
              <a:latin typeface="Calibri" panose="020F0502020204030204" pitchFamily="34" charset="0"/>
            </a:endParaRPr>
          </a:p>
        </p:txBody>
      </p:sp>
      <p:sp>
        <p:nvSpPr>
          <p:cNvPr id="4" name="TextBox 3"/>
          <p:cNvSpPr txBox="1"/>
          <p:nvPr/>
        </p:nvSpPr>
        <p:spPr>
          <a:xfrm>
            <a:off x="1828800" y="2000250"/>
            <a:ext cx="5543550" cy="33590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Introduction </a:t>
            </a:r>
          </a:p>
          <a:p>
            <a:pPr marL="285750" indent="-285750">
              <a:lnSpc>
                <a:spcPct val="150000"/>
              </a:lnSpc>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Waterfall </a:t>
            </a:r>
            <a:r>
              <a:rPr lang="en-US" sz="2400" dirty="0" smtClean="0">
                <a:latin typeface="Calibri" panose="020F0502020204030204" pitchFamily="34" charset="0"/>
                <a:cs typeface="Times New Roman" panose="02020603050405020304" pitchFamily="18" charset="0"/>
              </a:rPr>
              <a:t>model</a:t>
            </a:r>
            <a:endParaRPr lang="en-US" sz="2400" dirty="0">
              <a:latin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smtClean="0">
                <a:latin typeface="Calibri" panose="020F0502020204030204" pitchFamily="34" charset="0"/>
                <a:cs typeface="Times New Roman" panose="02020603050405020304" pitchFamily="18" charset="0"/>
              </a:rPr>
              <a:t>Agile</a:t>
            </a:r>
          </a:p>
          <a:p>
            <a:pPr marL="285750" indent="-285750">
              <a:lnSpc>
                <a:spcPct val="150000"/>
              </a:lnSpc>
              <a:buFont typeface="Arial" panose="020B0604020202020204" pitchFamily="34" charset="0"/>
              <a:buChar char="•"/>
            </a:pPr>
            <a:r>
              <a:rPr lang="en-US" sz="2400" dirty="0" smtClean="0">
                <a:latin typeface="Calibri" panose="020F0502020204030204" pitchFamily="34" charset="0"/>
                <a:cs typeface="Times New Roman" panose="02020603050405020304" pitchFamily="18" charset="0"/>
              </a:rPr>
              <a:t>Scrum</a:t>
            </a:r>
            <a:endParaRPr lang="en-US" sz="2400" dirty="0">
              <a:latin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smtClean="0">
                <a:latin typeface="Calibri" panose="020F0502020204030204" pitchFamily="34" charset="0"/>
                <a:cs typeface="Times New Roman" panose="02020603050405020304" pitchFamily="18" charset="0"/>
              </a:rPr>
              <a:t>RUP</a:t>
            </a:r>
            <a:endParaRPr lang="en-US" sz="2400" dirty="0">
              <a:latin typeface="Calibri" panose="020F0502020204030204" pitchFamily="34" charset="0"/>
              <a:cs typeface="Times New Roman" panose="02020603050405020304" pitchFamily="18" charset="0"/>
            </a:endParaRPr>
          </a:p>
          <a:p>
            <a:pPr marL="285750" indent="-285750">
              <a:lnSpc>
                <a:spcPct val="150000"/>
              </a:lnSpc>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Conclusion</a:t>
            </a:r>
          </a:p>
        </p:txBody>
      </p:sp>
    </p:spTree>
    <p:extLst>
      <p:ext uri="{BB962C8B-B14F-4D97-AF65-F5344CB8AC3E}">
        <p14:creationId xmlns:p14="http://schemas.microsoft.com/office/powerpoint/2010/main" val="10723493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440" y="546667"/>
            <a:ext cx="8043860" cy="810400"/>
          </a:xfrm>
        </p:spPr>
        <p:txBody>
          <a:bodyPr>
            <a:normAutofit/>
          </a:bodyPr>
          <a:lstStyle/>
          <a:p>
            <a:r>
              <a:rPr lang="en-US" sz="3200" dirty="0">
                <a:latin typeface="Segoe UI" panose="020B0502040204020203" pitchFamily="34" charset="0"/>
                <a:ea typeface="Segoe UI" panose="020B0502040204020203" pitchFamily="34" charset="0"/>
                <a:cs typeface="Segoe UI" panose="020B0502040204020203" pitchFamily="34" charset="0"/>
              </a:rPr>
              <a:t>How is Agile different </a:t>
            </a:r>
          </a:p>
        </p:txBody>
      </p:sp>
      <p:sp>
        <p:nvSpPr>
          <p:cNvPr id="3" name="Text Placeholder 2"/>
          <p:cNvSpPr>
            <a:spLocks noGrp="1"/>
          </p:cNvSpPr>
          <p:nvPr>
            <p:ph type="body" idx="1"/>
          </p:nvPr>
        </p:nvSpPr>
        <p:spPr>
          <a:xfrm>
            <a:off x="793729" y="1752600"/>
            <a:ext cx="3397271" cy="799698"/>
          </a:xfrm>
        </p:spPr>
        <p:txBody>
          <a:bodyPr>
            <a:noAutofit/>
          </a:bodyPr>
          <a:lstStyle/>
          <a:p>
            <a:pPr marL="0" indent="0">
              <a:lnSpc>
                <a:spcPct val="100000"/>
              </a:lnSpc>
              <a:buNone/>
            </a:pPr>
            <a:r>
              <a:rPr lang="en-US" sz="2000" b="1" dirty="0">
                <a:latin typeface="Calibri" panose="020F0502020204030204" pitchFamily="34" charset="0"/>
              </a:rPr>
              <a:t>Requirements can change</a:t>
            </a:r>
          </a:p>
          <a:p>
            <a:pPr marL="0" indent="0">
              <a:lnSpc>
                <a:spcPct val="100000"/>
              </a:lnSpc>
              <a:buNone/>
            </a:pPr>
            <a:r>
              <a:rPr lang="en-US" sz="2000" dirty="0">
                <a:latin typeface="Calibri" panose="020F0502020204030204" pitchFamily="34" charset="0"/>
              </a:rPr>
              <a:t>Accept and embrace change even late in delivery process</a:t>
            </a:r>
            <a:endParaRPr lang="en-US" sz="2000" b="1" dirty="0">
              <a:latin typeface="Calibri" panose="020F0502020204030204" pitchFamily="34" charset="0"/>
            </a:endParaRPr>
          </a:p>
          <a:p>
            <a:endParaRPr lang="en-US" sz="2000" b="1" dirty="0">
              <a:latin typeface="Calibri" panose="020F0502020204030204" pitchFamily="34" charset="0"/>
            </a:endParaRPr>
          </a:p>
          <a:p>
            <a:endParaRPr lang="en-US" sz="2000" dirty="0"/>
          </a:p>
        </p:txBody>
      </p:sp>
      <p:pic>
        <p:nvPicPr>
          <p:cNvPr id="4098" name="Picture 2" descr="http://www.agilenutshell.com/assets/how-is-agile-different/cost-of-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39" y="3116422"/>
            <a:ext cx="3595155" cy="25985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agilenutshell.com/assets/how-is-agile-different/working-softwa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236" y="1447800"/>
            <a:ext cx="3544393" cy="2057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47122" y="3671885"/>
            <a:ext cx="3143892" cy="2246769"/>
          </a:xfrm>
          <a:prstGeom prst="rect">
            <a:avLst/>
          </a:prstGeom>
          <a:noFill/>
        </p:spPr>
        <p:txBody>
          <a:bodyPr wrap="square" rtlCol="0">
            <a:spAutoFit/>
          </a:bodyPr>
          <a:lstStyle/>
          <a:p>
            <a:r>
              <a:rPr lang="en-US" sz="2000" b="1" dirty="0">
                <a:latin typeface="Calibri" panose="020F0502020204030204" pitchFamily="34" charset="0"/>
                <a:ea typeface="Roboto"/>
                <a:cs typeface="Roboto"/>
                <a:sym typeface="Roboto"/>
              </a:rPr>
              <a:t>Working software is the primary measure of success</a:t>
            </a:r>
          </a:p>
          <a:p>
            <a:r>
              <a:rPr lang="en-US" sz="2000" dirty="0">
                <a:latin typeface="Calibri" panose="020F0502020204030204" pitchFamily="34" charset="0"/>
              </a:rPr>
              <a:t>Measures productivity, the rate at which teams can turn their customer's wishes into working software</a:t>
            </a:r>
            <a:endParaRPr lang="en-US" sz="2000" b="1" dirty="0">
              <a:solidFill>
                <a:schemeClr val="dk2"/>
              </a:solidFill>
              <a:latin typeface="Calibri" panose="020F0502020204030204" pitchFamily="34" charset="0"/>
              <a:ea typeface="Roboto"/>
              <a:cs typeface="Roboto"/>
              <a:sym typeface="Roboto"/>
            </a:endParaRPr>
          </a:p>
          <a:p>
            <a:endParaRPr lang="en-US" sz="2000" dirty="0"/>
          </a:p>
        </p:txBody>
      </p:sp>
    </p:spTree>
    <p:extLst>
      <p:ext uri="{BB962C8B-B14F-4D97-AF65-F5344CB8AC3E}">
        <p14:creationId xmlns:p14="http://schemas.microsoft.com/office/powerpoint/2010/main" val="26729673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hape 106"/>
          <p:cNvCxnSpPr/>
          <p:nvPr/>
        </p:nvCxnSpPr>
        <p:spPr>
          <a:xfrm>
            <a:off x="4385718" y="2542212"/>
            <a:ext cx="33433" cy="2588134"/>
          </a:xfrm>
          <a:prstGeom prst="straightConnector1">
            <a:avLst/>
          </a:prstGeom>
          <a:noFill/>
          <a:ln w="9525" cap="flat" cmpd="sng">
            <a:solidFill>
              <a:schemeClr val="dk2"/>
            </a:solidFill>
            <a:prstDash val="solid"/>
            <a:round/>
            <a:headEnd type="none" w="lg" len="lg"/>
            <a:tailEnd type="none" w="lg" len="lg"/>
          </a:ln>
        </p:spPr>
      </p:cxnSp>
      <p:sp>
        <p:nvSpPr>
          <p:cNvPr id="6" name="TextBox 5"/>
          <p:cNvSpPr txBox="1"/>
          <p:nvPr/>
        </p:nvSpPr>
        <p:spPr>
          <a:xfrm>
            <a:off x="1523102" y="732313"/>
            <a:ext cx="1294462" cy="600164"/>
          </a:xfrm>
          <a:prstGeom prst="rect">
            <a:avLst/>
          </a:prstGeom>
          <a:noFill/>
        </p:spPr>
        <p:txBody>
          <a:bodyPr wrap="square" rtlCol="0">
            <a:spAutoFit/>
          </a:bodyPr>
          <a:lstStyle/>
          <a:p>
            <a:r>
              <a:rPr lang="en-US" sz="3200" dirty="0">
                <a:solidFill>
                  <a:schemeClr val="accent1"/>
                </a:solidFill>
                <a:latin typeface="Segoe UI" panose="020B0502040204020203" pitchFamily="34" charset="0"/>
                <a:ea typeface="Segoe UI" panose="020B0502040204020203" pitchFamily="34" charset="0"/>
                <a:cs typeface="Segoe UI" panose="020B0502040204020203" pitchFamily="34" charset="0"/>
                <a:sym typeface="Roboto"/>
              </a:rPr>
              <a:t>Pros</a:t>
            </a:r>
          </a:p>
        </p:txBody>
      </p:sp>
      <p:sp>
        <p:nvSpPr>
          <p:cNvPr id="7" name="TextBox 6"/>
          <p:cNvSpPr txBox="1"/>
          <p:nvPr/>
        </p:nvSpPr>
        <p:spPr>
          <a:xfrm>
            <a:off x="5985431" y="732313"/>
            <a:ext cx="1473607" cy="584775"/>
          </a:xfrm>
          <a:prstGeom prst="rect">
            <a:avLst/>
          </a:prstGeom>
          <a:noFill/>
        </p:spPr>
        <p:txBody>
          <a:bodyPr wrap="square" rtlCol="0">
            <a:spAutoFit/>
          </a:bodyPr>
          <a:lstStyle/>
          <a:p>
            <a:r>
              <a:rPr lang="en-US" sz="3200" dirty="0">
                <a:solidFill>
                  <a:schemeClr val="accent1"/>
                </a:solidFill>
                <a:latin typeface="Segoe UI" panose="020B0502040204020203" pitchFamily="34" charset="0"/>
                <a:ea typeface="Segoe UI" panose="020B0502040204020203" pitchFamily="34" charset="0"/>
                <a:cs typeface="Segoe UI" panose="020B0502040204020203" pitchFamily="34" charset="0"/>
              </a:rPr>
              <a:t>Cons</a:t>
            </a:r>
          </a:p>
        </p:txBody>
      </p:sp>
      <p:pic>
        <p:nvPicPr>
          <p:cNvPr id="8" name="Picture 10" descr="http://www.okcseminari.rs/pluginfile.php/4900/course/summary/naslovana_0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2667" y="1118414"/>
            <a:ext cx="1756881" cy="12473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04800" y="2146704"/>
            <a:ext cx="3804780" cy="4247317"/>
          </a:xfrm>
          <a:prstGeom prst="rect">
            <a:avLst/>
          </a:prstGeom>
          <a:noFill/>
        </p:spPr>
        <p:txBody>
          <a:bodyPr wrap="square" rtlCol="0">
            <a:spAutoFit/>
          </a:bodyPr>
          <a:lstStyle/>
          <a:p>
            <a:pPr marL="285743" indent="-285743">
              <a:spcAft>
                <a:spcPts val="1500"/>
              </a:spcAft>
              <a:buFont typeface="Arial" panose="020B0604020202020204" pitchFamily="34" charset="0"/>
              <a:buChar char="•"/>
            </a:pPr>
            <a:r>
              <a:rPr lang="en-US" sz="2000" dirty="0">
                <a:latin typeface="Calibri" panose="020F0502020204030204" pitchFamily="34" charset="0"/>
              </a:rPr>
              <a:t>Delivery of software is unremitting.</a:t>
            </a:r>
          </a:p>
          <a:p>
            <a:pPr marL="285743" indent="-285743">
              <a:spcAft>
                <a:spcPts val="1500"/>
              </a:spcAft>
              <a:buFont typeface="Arial" panose="020B0604020202020204" pitchFamily="34" charset="0"/>
              <a:buChar char="•"/>
            </a:pPr>
            <a:r>
              <a:rPr lang="en-US" sz="2000" dirty="0">
                <a:latin typeface="Calibri" panose="020F0502020204030204" pitchFamily="34" charset="0"/>
              </a:rPr>
              <a:t>Customers can have a look of the working feature</a:t>
            </a:r>
          </a:p>
          <a:p>
            <a:pPr marL="285743" indent="-285743">
              <a:spcAft>
                <a:spcPts val="1500"/>
              </a:spcAft>
              <a:buFont typeface="Arial" panose="020B0604020202020204" pitchFamily="34" charset="0"/>
              <a:buChar char="•"/>
            </a:pPr>
            <a:r>
              <a:rPr lang="en-US" sz="2000" dirty="0">
                <a:latin typeface="Calibri" panose="020F0502020204030204" pitchFamily="34" charset="0"/>
              </a:rPr>
              <a:t>Any feedback or any change can be accommodated</a:t>
            </a:r>
          </a:p>
          <a:p>
            <a:pPr marL="285743" indent="-285743">
              <a:spcAft>
                <a:spcPts val="1500"/>
              </a:spcAft>
              <a:buFont typeface="Arial" panose="020B0604020202020204" pitchFamily="34" charset="0"/>
              <a:buChar char="•"/>
            </a:pPr>
            <a:r>
              <a:rPr lang="en-US" sz="2000" dirty="0">
                <a:latin typeface="Calibri" panose="020F0502020204030204" pitchFamily="34" charset="0"/>
              </a:rPr>
              <a:t>Attention to the good design of the product.</a:t>
            </a:r>
          </a:p>
          <a:p>
            <a:pPr marL="285743" indent="-285743">
              <a:spcAft>
                <a:spcPts val="1500"/>
              </a:spcAft>
              <a:buFont typeface="Arial" panose="020B0604020202020204" pitchFamily="34" charset="0"/>
              <a:buChar char="•"/>
            </a:pPr>
            <a:r>
              <a:rPr lang="en-US" sz="2000" dirty="0">
                <a:latin typeface="Calibri" panose="020F0502020204030204" pitchFamily="34" charset="0"/>
              </a:rPr>
              <a:t>Changes in requirements are accepted even in the later stages of the development.</a:t>
            </a:r>
          </a:p>
        </p:txBody>
      </p:sp>
      <p:sp>
        <p:nvSpPr>
          <p:cNvPr id="10" name="TextBox 9"/>
          <p:cNvSpPr txBox="1"/>
          <p:nvPr/>
        </p:nvSpPr>
        <p:spPr>
          <a:xfrm>
            <a:off x="4695290" y="2162611"/>
            <a:ext cx="2924710" cy="4298613"/>
          </a:xfrm>
          <a:prstGeom prst="rect">
            <a:avLst/>
          </a:prstGeom>
          <a:noFill/>
        </p:spPr>
        <p:txBody>
          <a:bodyPr wrap="square" rtlCol="0">
            <a:spAutoFit/>
          </a:bodyPr>
          <a:lstStyle/>
          <a:p>
            <a:pPr marL="285743" indent="-285743">
              <a:spcAft>
                <a:spcPts val="2000"/>
              </a:spcAft>
              <a:buFont typeface="Arial" panose="020B0604020202020204" pitchFamily="34" charset="0"/>
              <a:buChar char="•"/>
            </a:pPr>
            <a:r>
              <a:rPr lang="en-US" sz="2000" dirty="0">
                <a:latin typeface="Calibri" panose="020F0502020204030204" pitchFamily="34" charset="0"/>
              </a:rPr>
              <a:t>Difficult to predict the expected result as requirement is not very clear</a:t>
            </a:r>
          </a:p>
          <a:p>
            <a:pPr marL="285743" indent="-285743">
              <a:spcAft>
                <a:spcPts val="2000"/>
              </a:spcAft>
              <a:buFont typeface="Arial" panose="020B0604020202020204" pitchFamily="34" charset="0"/>
              <a:buChar char="•"/>
            </a:pPr>
            <a:r>
              <a:rPr lang="en-US" sz="2000" dirty="0">
                <a:latin typeface="Calibri" panose="020F0502020204030204" pitchFamily="34" charset="0"/>
              </a:rPr>
              <a:t>It is difficult to estimate the actual effort required in the starting</a:t>
            </a:r>
          </a:p>
          <a:p>
            <a:pPr marL="285743" indent="-285743">
              <a:spcAft>
                <a:spcPts val="2000"/>
              </a:spcAft>
              <a:buFont typeface="Arial" panose="020B0604020202020204" pitchFamily="34" charset="0"/>
              <a:buChar char="•"/>
            </a:pPr>
            <a:r>
              <a:rPr lang="en-US" sz="2000" dirty="0">
                <a:latin typeface="Calibri" panose="020F0502020204030204" pitchFamily="34" charset="0"/>
              </a:rPr>
              <a:t>M</a:t>
            </a:r>
            <a:r>
              <a:rPr lang="en-US" sz="2000" dirty="0" smtClean="0">
                <a:latin typeface="Calibri" panose="020F0502020204030204" pitchFamily="34" charset="0"/>
              </a:rPr>
              <a:t>ay </a:t>
            </a:r>
            <a:r>
              <a:rPr lang="en-US" sz="2000" dirty="0">
                <a:latin typeface="Calibri" panose="020F0502020204030204" pitchFamily="34" charset="0"/>
              </a:rPr>
              <a:t>have to face some unknown risks which can affect the development of the project</a:t>
            </a:r>
          </a:p>
        </p:txBody>
      </p:sp>
    </p:spTree>
    <p:extLst>
      <p:ext uri="{BB962C8B-B14F-4D97-AF65-F5344CB8AC3E}">
        <p14:creationId xmlns:p14="http://schemas.microsoft.com/office/powerpoint/2010/main" val="40884251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6667"/>
            <a:ext cx="7994100" cy="810400"/>
          </a:xfrm>
        </p:spPr>
        <p:txBody>
          <a:bodyPr>
            <a:normAutofit/>
          </a:bodyPr>
          <a:lstStyle/>
          <a:p>
            <a:r>
              <a:rPr lang="en" sz="3200" dirty="0">
                <a:latin typeface="Segoe UI" panose="020B0502040204020203" pitchFamily="34" charset="0"/>
                <a:ea typeface="Segoe UI" panose="020B0502040204020203" pitchFamily="34" charset="0"/>
                <a:cs typeface="Segoe UI" panose="020B0502040204020203" pitchFamily="34" charset="0"/>
              </a:rPr>
              <a:t>Example</a:t>
            </a: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Text Placeholder 2"/>
          <p:cNvSpPr>
            <a:spLocks noGrp="1"/>
          </p:cNvSpPr>
          <p:nvPr>
            <p:ph type="body" idx="1"/>
          </p:nvPr>
        </p:nvSpPr>
        <p:spPr>
          <a:xfrm>
            <a:off x="609600" y="1357068"/>
            <a:ext cx="5082283" cy="3612500"/>
          </a:xfrm>
        </p:spPr>
        <p:txBody>
          <a:bodyPr>
            <a:noAutofit/>
          </a:bodyPr>
          <a:lstStyle/>
          <a:p>
            <a:pPr marL="0" indent="0">
              <a:lnSpc>
                <a:spcPct val="100000"/>
              </a:lnSpc>
              <a:buNone/>
            </a:pPr>
            <a:r>
              <a:rPr lang="en-US" sz="2400" dirty="0">
                <a:latin typeface="Calibri" panose="020F0502020204030204" pitchFamily="34" charset="0"/>
              </a:rPr>
              <a:t>Building a flyover on an extremely busy crossroad in Bangalore, India.</a:t>
            </a:r>
            <a:endParaRPr lang="en" sz="2400" dirty="0">
              <a:latin typeface="Calibri" panose="020F0502020204030204" pitchFamily="34" charset="0"/>
            </a:endParaRPr>
          </a:p>
          <a:p>
            <a:pPr>
              <a:lnSpc>
                <a:spcPct val="100000"/>
              </a:lnSpc>
            </a:pPr>
            <a:endParaRPr lang="en" sz="2400" dirty="0">
              <a:latin typeface="Calibri" panose="020F0502020204030204" pitchFamily="34" charset="0"/>
            </a:endParaRPr>
          </a:p>
          <a:p>
            <a:pPr marL="0" indent="0">
              <a:lnSpc>
                <a:spcPct val="100000"/>
              </a:lnSpc>
              <a:buNone/>
            </a:pPr>
            <a:r>
              <a:rPr lang="en-US" sz="2400" b="1" dirty="0">
                <a:latin typeface="Calibri" panose="020F0502020204030204" pitchFamily="34" charset="0"/>
              </a:rPr>
              <a:t>Challenges:</a:t>
            </a:r>
          </a:p>
          <a:p>
            <a:pPr>
              <a:lnSpc>
                <a:spcPct val="100000"/>
              </a:lnSpc>
            </a:pPr>
            <a:endParaRPr lang="en-US" sz="2400" b="1" dirty="0">
              <a:latin typeface="Calibri" panose="020F0502020204030204" pitchFamily="34" charset="0"/>
            </a:endParaRPr>
          </a:p>
          <a:p>
            <a:pPr marL="171446" indent="-171446">
              <a:lnSpc>
                <a:spcPct val="100000"/>
              </a:lnSpc>
            </a:pPr>
            <a:r>
              <a:rPr lang="en-US" sz="2400" dirty="0">
                <a:latin typeface="Calibri" panose="020F0502020204030204" pitchFamily="34" charset="0"/>
              </a:rPr>
              <a:t>Takes approximately 18 months </a:t>
            </a:r>
          </a:p>
          <a:p>
            <a:pPr marL="0" indent="0">
              <a:lnSpc>
                <a:spcPct val="100000"/>
              </a:lnSpc>
              <a:buNone/>
            </a:pPr>
            <a:endParaRPr lang="en-US" sz="2400" dirty="0">
              <a:latin typeface="Calibri" panose="020F0502020204030204" pitchFamily="34" charset="0"/>
            </a:endParaRPr>
          </a:p>
          <a:p>
            <a:pPr marL="171446" indent="-171446">
              <a:lnSpc>
                <a:spcPct val="100000"/>
              </a:lnSpc>
            </a:pPr>
            <a:r>
              <a:rPr lang="en-US" sz="2400" dirty="0">
                <a:latin typeface="Calibri" panose="020F0502020204030204" pitchFamily="34" charset="0"/>
              </a:rPr>
              <a:t>Handling high traffic inflow during this time is very difficult</a:t>
            </a:r>
          </a:p>
          <a:p>
            <a:endParaRPr lang="en-US" sz="2400" dirty="0"/>
          </a:p>
        </p:txBody>
      </p:sp>
      <p:pic>
        <p:nvPicPr>
          <p:cNvPr id="1026" name="Picture 2" descr="http://www.thehindu.com/multimedia/dynamic/01222/26BGCTY4-3_1222213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286" y="1658634"/>
            <a:ext cx="2681555" cy="2902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4636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213890" y="634431"/>
            <a:ext cx="7941242" cy="677078"/>
          </a:xfrm>
          <a:prstGeom prst="rect">
            <a:avLst/>
          </a:prstGeom>
          <a:noFill/>
        </p:spPr>
        <p:txBody>
          <a:bodyPr wrap="square" rtlCol="0">
            <a:spAutoFit/>
          </a:bodyPr>
          <a:lstStyle/>
          <a:p>
            <a:r>
              <a:rPr lang="en-US" sz="3200" dirty="0">
                <a:latin typeface="Segoe UI" panose="020B0502040204020203" pitchFamily="34" charset="0"/>
                <a:ea typeface="Segoe UI" panose="020B0502040204020203" pitchFamily="34" charset="0"/>
                <a:cs typeface="Segoe UI" panose="020B0502040204020203" pitchFamily="34" charset="0"/>
              </a:rPr>
              <a:t>Traditional way of flyover construction</a:t>
            </a:r>
          </a:p>
        </p:txBody>
      </p:sp>
      <p:pic>
        <p:nvPicPr>
          <p:cNvPr id="5" name="Picture 4"/>
          <p:cNvPicPr>
            <a:picLocks noChangeAspect="1"/>
          </p:cNvPicPr>
          <p:nvPr/>
        </p:nvPicPr>
        <p:blipFill>
          <a:blip r:embed="rId2"/>
          <a:stretch>
            <a:fillRect/>
          </a:stretch>
        </p:blipFill>
        <p:spPr>
          <a:xfrm>
            <a:off x="606434" y="2726491"/>
            <a:ext cx="3468214" cy="948969"/>
          </a:xfrm>
          <a:prstGeom prst="rect">
            <a:avLst/>
          </a:prstGeom>
        </p:spPr>
      </p:pic>
      <p:pic>
        <p:nvPicPr>
          <p:cNvPr id="6" name="Picture 5"/>
          <p:cNvPicPr>
            <a:picLocks noChangeAspect="1"/>
          </p:cNvPicPr>
          <p:nvPr/>
        </p:nvPicPr>
        <p:blipFill>
          <a:blip r:embed="rId3"/>
          <a:stretch>
            <a:fillRect/>
          </a:stretch>
        </p:blipFill>
        <p:spPr>
          <a:xfrm>
            <a:off x="5435532" y="2667000"/>
            <a:ext cx="3468214" cy="1211387"/>
          </a:xfrm>
          <a:prstGeom prst="rect">
            <a:avLst/>
          </a:prstGeom>
        </p:spPr>
      </p:pic>
      <p:pic>
        <p:nvPicPr>
          <p:cNvPr id="7" name="Picture 6"/>
          <p:cNvPicPr>
            <a:picLocks noChangeAspect="1"/>
          </p:cNvPicPr>
          <p:nvPr/>
        </p:nvPicPr>
        <p:blipFill>
          <a:blip r:embed="rId4"/>
          <a:stretch>
            <a:fillRect/>
          </a:stretch>
        </p:blipFill>
        <p:spPr>
          <a:xfrm>
            <a:off x="606434" y="5231057"/>
            <a:ext cx="3698941" cy="1093543"/>
          </a:xfrm>
          <a:prstGeom prst="rect">
            <a:avLst/>
          </a:prstGeom>
        </p:spPr>
      </p:pic>
      <p:sp>
        <p:nvSpPr>
          <p:cNvPr id="8" name="TextBox 7"/>
          <p:cNvSpPr txBox="1"/>
          <p:nvPr/>
        </p:nvSpPr>
        <p:spPr>
          <a:xfrm>
            <a:off x="258842" y="1828800"/>
            <a:ext cx="4859676" cy="707886"/>
          </a:xfrm>
          <a:prstGeom prst="rect">
            <a:avLst/>
          </a:prstGeom>
          <a:noFill/>
        </p:spPr>
        <p:txBody>
          <a:bodyPr wrap="square" rtlCol="0">
            <a:spAutoFit/>
          </a:bodyPr>
          <a:lstStyle/>
          <a:p>
            <a:r>
              <a:rPr lang="en-US" sz="2000" dirty="0">
                <a:solidFill>
                  <a:schemeClr val="dk2"/>
                </a:solidFill>
                <a:latin typeface="Calibri" panose="020F0502020204030204" pitchFamily="34" charset="0"/>
                <a:ea typeface="Roboto"/>
                <a:cs typeface="Roboto"/>
                <a:sym typeface="Roboto"/>
              </a:rPr>
              <a:t>1. A temporary road is constructed next to the main crossroad. </a:t>
            </a:r>
          </a:p>
        </p:txBody>
      </p:sp>
      <p:sp>
        <p:nvSpPr>
          <p:cNvPr id="9" name="TextBox 8"/>
          <p:cNvSpPr txBox="1"/>
          <p:nvPr/>
        </p:nvSpPr>
        <p:spPr>
          <a:xfrm>
            <a:off x="4945283" y="1828800"/>
            <a:ext cx="4448709" cy="707886"/>
          </a:xfrm>
          <a:prstGeom prst="rect">
            <a:avLst/>
          </a:prstGeom>
          <a:noFill/>
        </p:spPr>
        <p:txBody>
          <a:bodyPr wrap="square" rtlCol="0">
            <a:spAutoFit/>
          </a:bodyPr>
          <a:lstStyle/>
          <a:p>
            <a:r>
              <a:rPr lang="en-US" sz="2000" dirty="0">
                <a:solidFill>
                  <a:schemeClr val="dk2"/>
                </a:solidFill>
                <a:latin typeface="Calibri" panose="020F0502020204030204" pitchFamily="34" charset="0"/>
                <a:ea typeface="Roboto"/>
                <a:cs typeface="Roboto"/>
              </a:rPr>
              <a:t>2. Flyover construction work is started from both directions. </a:t>
            </a:r>
          </a:p>
        </p:txBody>
      </p:sp>
      <p:sp>
        <p:nvSpPr>
          <p:cNvPr id="10" name="TextBox 9"/>
          <p:cNvSpPr txBox="1"/>
          <p:nvPr/>
        </p:nvSpPr>
        <p:spPr>
          <a:xfrm>
            <a:off x="184936" y="4096394"/>
            <a:ext cx="5414480" cy="707886"/>
          </a:xfrm>
          <a:prstGeom prst="rect">
            <a:avLst/>
          </a:prstGeom>
          <a:noFill/>
        </p:spPr>
        <p:txBody>
          <a:bodyPr wrap="square" rtlCol="0">
            <a:spAutoFit/>
          </a:bodyPr>
          <a:lstStyle/>
          <a:p>
            <a:r>
              <a:rPr lang="en-US" sz="2000" dirty="0">
                <a:solidFill>
                  <a:schemeClr val="dk2"/>
                </a:solidFill>
                <a:latin typeface="Calibri" panose="020F0502020204030204" pitchFamily="34" charset="0"/>
                <a:ea typeface="Roboto"/>
                <a:cs typeface="Roboto"/>
              </a:rPr>
              <a:t>3. After 18 months or so, the work is completed and the temporary road is removed. </a:t>
            </a:r>
          </a:p>
        </p:txBody>
      </p:sp>
    </p:spTree>
    <p:extLst>
      <p:ext uri="{BB962C8B-B14F-4D97-AF65-F5344CB8AC3E}">
        <p14:creationId xmlns:p14="http://schemas.microsoft.com/office/powerpoint/2010/main" val="22405319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61364"/>
            <a:ext cx="7976146" cy="607800"/>
          </a:xfrm>
        </p:spPr>
        <p:txBody>
          <a:bodyPr>
            <a:noAutofit/>
          </a:bodyPr>
          <a:lstStyle/>
          <a:p>
            <a:r>
              <a:rPr lang="en-US" sz="3200" dirty="0">
                <a:latin typeface="Segoe UI" panose="020B0502040204020203" pitchFamily="34" charset="0"/>
                <a:ea typeface="Segoe UI" panose="020B0502040204020203" pitchFamily="34" charset="0"/>
                <a:cs typeface="Segoe UI" panose="020B0502040204020203" pitchFamily="34" charset="0"/>
              </a:rPr>
              <a:t>Agile way of flyover construction</a:t>
            </a:r>
            <a:br>
              <a:rPr lang="en-US" sz="3200" dirty="0">
                <a:latin typeface="Segoe UI" panose="020B0502040204020203" pitchFamily="34" charset="0"/>
                <a:ea typeface="Segoe UI" panose="020B0502040204020203" pitchFamily="34" charset="0"/>
                <a:cs typeface="Segoe UI" panose="020B0502040204020203" pitchFamily="34" charset="0"/>
              </a:rPr>
            </a:b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Text Placeholder 3"/>
          <p:cNvSpPr txBox="1">
            <a:spLocks noGrp="1"/>
          </p:cNvSpPr>
          <p:nvPr>
            <p:ph type="body" idx="1"/>
          </p:nvPr>
        </p:nvSpPr>
        <p:spPr>
          <a:xfrm>
            <a:off x="927874" y="1536059"/>
            <a:ext cx="2455524" cy="1015632"/>
          </a:xfrm>
          <a:prstGeom prst="rect">
            <a:avLst/>
          </a:prstGeom>
          <a:noFill/>
        </p:spPr>
        <p:txBody>
          <a:bodyPr wrap="square" rtlCol="0">
            <a:spAutoFit/>
          </a:bodyPr>
          <a:lstStyle/>
          <a:p>
            <a:pPr marL="0" indent="0">
              <a:buClr>
                <a:schemeClr val="dk2"/>
              </a:buClr>
              <a:buSzPct val="100000"/>
              <a:buNone/>
            </a:pPr>
            <a:r>
              <a:rPr lang="en-US" sz="2000" dirty="0">
                <a:solidFill>
                  <a:schemeClr val="dk2"/>
                </a:solidFill>
                <a:latin typeface="Calibri" panose="020F0502020204030204" pitchFamily="34" charset="0"/>
                <a:sym typeface="Roboto"/>
              </a:rPr>
              <a:t>1. A one-way temporary road is constructed.</a:t>
            </a:r>
          </a:p>
        </p:txBody>
      </p:sp>
      <p:pic>
        <p:nvPicPr>
          <p:cNvPr id="5" name="Picture 4"/>
          <p:cNvPicPr>
            <a:picLocks noChangeAspect="1"/>
          </p:cNvPicPr>
          <p:nvPr/>
        </p:nvPicPr>
        <p:blipFill>
          <a:blip r:embed="rId2"/>
          <a:stretch>
            <a:fillRect/>
          </a:stretch>
        </p:blipFill>
        <p:spPr>
          <a:xfrm>
            <a:off x="927874" y="2673523"/>
            <a:ext cx="2578738" cy="905864"/>
          </a:xfrm>
          <a:prstGeom prst="rect">
            <a:avLst/>
          </a:prstGeom>
        </p:spPr>
      </p:pic>
      <p:sp>
        <p:nvSpPr>
          <p:cNvPr id="7" name="TextBox 6"/>
          <p:cNvSpPr txBox="1"/>
          <p:nvPr/>
        </p:nvSpPr>
        <p:spPr>
          <a:xfrm>
            <a:off x="5181600" y="1625294"/>
            <a:ext cx="2856215" cy="707886"/>
          </a:xfrm>
          <a:prstGeom prst="rect">
            <a:avLst/>
          </a:prstGeom>
          <a:noFill/>
        </p:spPr>
        <p:txBody>
          <a:bodyPr wrap="square" rtlCol="0">
            <a:spAutoFit/>
          </a:bodyPr>
          <a:lstStyle/>
          <a:p>
            <a:pPr>
              <a:buClr>
                <a:schemeClr val="dk2"/>
              </a:buClr>
              <a:buSzPct val="100000"/>
            </a:pPr>
            <a:r>
              <a:rPr lang="en-US" sz="2000" dirty="0">
                <a:solidFill>
                  <a:schemeClr val="dk2"/>
                </a:solidFill>
                <a:latin typeface="Calibri" panose="020F0502020204030204" pitchFamily="34" charset="0"/>
                <a:ea typeface="Roboto"/>
                <a:cs typeface="Roboto"/>
              </a:rPr>
              <a:t>2. A one-way flyover construction is started.</a:t>
            </a:r>
          </a:p>
        </p:txBody>
      </p:sp>
      <p:pic>
        <p:nvPicPr>
          <p:cNvPr id="8" name="Picture 7"/>
          <p:cNvPicPr>
            <a:picLocks noChangeAspect="1"/>
          </p:cNvPicPr>
          <p:nvPr/>
        </p:nvPicPr>
        <p:blipFill>
          <a:blip r:embed="rId3"/>
          <a:stretch>
            <a:fillRect/>
          </a:stretch>
        </p:blipFill>
        <p:spPr>
          <a:xfrm>
            <a:off x="5066010" y="2622483"/>
            <a:ext cx="2971805" cy="1364209"/>
          </a:xfrm>
          <a:prstGeom prst="rect">
            <a:avLst/>
          </a:prstGeom>
        </p:spPr>
      </p:pic>
      <p:sp>
        <p:nvSpPr>
          <p:cNvPr id="9" name="TextBox 8"/>
          <p:cNvSpPr txBox="1"/>
          <p:nvPr/>
        </p:nvSpPr>
        <p:spPr>
          <a:xfrm>
            <a:off x="914400" y="3581399"/>
            <a:ext cx="2939673" cy="1631216"/>
          </a:xfrm>
          <a:prstGeom prst="rect">
            <a:avLst/>
          </a:prstGeom>
          <a:noFill/>
        </p:spPr>
        <p:txBody>
          <a:bodyPr wrap="square" rtlCol="0">
            <a:spAutoFit/>
          </a:bodyPr>
          <a:lstStyle/>
          <a:p>
            <a:r>
              <a:rPr lang="en-US" sz="2000" dirty="0">
                <a:solidFill>
                  <a:schemeClr val="dk2"/>
                </a:solidFill>
                <a:latin typeface="Calibri" panose="020F0502020204030204" pitchFamily="34" charset="0"/>
                <a:ea typeface="Roboto"/>
                <a:cs typeface="Roboto"/>
              </a:rPr>
              <a:t>3. The one-way flyover construction is completed  and the second-direction flyover construction starts.</a:t>
            </a:r>
          </a:p>
        </p:txBody>
      </p:sp>
      <p:pic>
        <p:nvPicPr>
          <p:cNvPr id="10" name="Picture 9"/>
          <p:cNvPicPr>
            <a:picLocks noChangeAspect="1"/>
          </p:cNvPicPr>
          <p:nvPr/>
        </p:nvPicPr>
        <p:blipFill>
          <a:blip r:embed="rId4"/>
          <a:stretch>
            <a:fillRect/>
          </a:stretch>
        </p:blipFill>
        <p:spPr>
          <a:xfrm>
            <a:off x="925052" y="5111303"/>
            <a:ext cx="2702424" cy="1386453"/>
          </a:xfrm>
          <a:prstGeom prst="rect">
            <a:avLst/>
          </a:prstGeom>
        </p:spPr>
      </p:pic>
      <p:sp>
        <p:nvSpPr>
          <p:cNvPr id="11" name="TextBox 10"/>
          <p:cNvSpPr txBox="1"/>
          <p:nvPr/>
        </p:nvSpPr>
        <p:spPr>
          <a:xfrm>
            <a:off x="5181600" y="3889176"/>
            <a:ext cx="2792043" cy="1015663"/>
          </a:xfrm>
          <a:prstGeom prst="rect">
            <a:avLst/>
          </a:prstGeom>
          <a:noFill/>
        </p:spPr>
        <p:txBody>
          <a:bodyPr wrap="square" rtlCol="0">
            <a:spAutoFit/>
          </a:bodyPr>
          <a:lstStyle/>
          <a:p>
            <a:r>
              <a:rPr lang="en-US" sz="2000" dirty="0">
                <a:solidFill>
                  <a:schemeClr val="dk2"/>
                </a:solidFill>
                <a:latin typeface="Calibri" panose="020F0502020204030204" pitchFamily="34" charset="0"/>
                <a:ea typeface="Roboto"/>
                <a:cs typeface="Roboto"/>
              </a:rPr>
              <a:t>4. The second-direction flyover construction finishes. </a:t>
            </a:r>
          </a:p>
        </p:txBody>
      </p:sp>
      <p:pic>
        <p:nvPicPr>
          <p:cNvPr id="12" name="Picture 11"/>
          <p:cNvPicPr>
            <a:picLocks noChangeAspect="1"/>
          </p:cNvPicPr>
          <p:nvPr/>
        </p:nvPicPr>
        <p:blipFill>
          <a:blip r:embed="rId5"/>
          <a:stretch>
            <a:fillRect/>
          </a:stretch>
        </p:blipFill>
        <p:spPr>
          <a:xfrm>
            <a:off x="5392047" y="5044110"/>
            <a:ext cx="2581596" cy="1520841"/>
          </a:xfrm>
          <a:prstGeom prst="rect">
            <a:avLst/>
          </a:prstGeom>
        </p:spPr>
      </p:pic>
    </p:spTree>
    <p:extLst>
      <p:ext uri="{BB962C8B-B14F-4D97-AF65-F5344CB8AC3E}">
        <p14:creationId xmlns:p14="http://schemas.microsoft.com/office/powerpoint/2010/main" val="29981248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994100" cy="810400"/>
          </a:xfrm>
        </p:spPr>
        <p:txBody>
          <a:bodyPr>
            <a:noAutofit/>
          </a:bodyPr>
          <a:lstStyle/>
          <a:p>
            <a:pPr lvl="0"/>
            <a:r>
              <a:rPr lang="en-US" sz="3200" dirty="0" smtClean="0">
                <a:latin typeface="Segoe UI" panose="020B0502040204020203" pitchFamily="34" charset="0"/>
                <a:ea typeface="Segoe UI" panose="020B0502040204020203" pitchFamily="34" charset="0"/>
                <a:cs typeface="Segoe UI" panose="020B0502040204020203" pitchFamily="34" charset="0"/>
              </a:rPr>
              <a:t>Benefits</a:t>
            </a:r>
            <a:r>
              <a:rPr lang="en-US" b="1" dirty="0"/>
              <a:t/>
            </a:r>
            <a:br>
              <a:rPr lang="en-US" b="1" dirty="0"/>
            </a:br>
            <a:endParaRPr lang="en-US" b="1" dirty="0"/>
          </a:p>
        </p:txBody>
      </p:sp>
      <p:sp>
        <p:nvSpPr>
          <p:cNvPr id="3" name="Text Placeholder 2"/>
          <p:cNvSpPr>
            <a:spLocks noGrp="1"/>
          </p:cNvSpPr>
          <p:nvPr>
            <p:ph type="body" idx="1"/>
          </p:nvPr>
        </p:nvSpPr>
        <p:spPr>
          <a:xfrm>
            <a:off x="228600" y="1524000"/>
            <a:ext cx="7917900" cy="3856983"/>
          </a:xfrm>
        </p:spPr>
        <p:txBody>
          <a:bodyPr>
            <a:normAutofit/>
          </a:bodyPr>
          <a:lstStyle/>
          <a:p>
            <a:pPr>
              <a:lnSpc>
                <a:spcPct val="100000"/>
              </a:lnSpc>
              <a:spcAft>
                <a:spcPts val="600"/>
              </a:spcAft>
            </a:pPr>
            <a:r>
              <a:rPr lang="en-US" sz="2400" dirty="0" smtClean="0">
                <a:latin typeface="Calibri" panose="020F0502020204030204" pitchFamily="34" charset="0"/>
              </a:rPr>
              <a:t>The </a:t>
            </a:r>
            <a:r>
              <a:rPr lang="en-US" sz="2400" dirty="0">
                <a:latin typeface="Calibri" panose="020F0502020204030204" pitchFamily="34" charset="0"/>
              </a:rPr>
              <a:t>traffic situation improved at the </a:t>
            </a:r>
            <a:r>
              <a:rPr lang="en-US" sz="2400" dirty="0" smtClean="0">
                <a:latin typeface="Calibri" panose="020F0502020204030204" pitchFamily="34" charset="0"/>
              </a:rPr>
              <a:t>junction</a:t>
            </a:r>
          </a:p>
          <a:p>
            <a:pPr marL="0" indent="0">
              <a:lnSpc>
                <a:spcPct val="100000"/>
              </a:lnSpc>
              <a:spcAft>
                <a:spcPts val="600"/>
              </a:spcAft>
              <a:buNone/>
            </a:pPr>
            <a:endParaRPr lang="en-US" sz="2400" dirty="0">
              <a:latin typeface="Calibri" panose="020F0502020204030204" pitchFamily="34" charset="0"/>
            </a:endParaRPr>
          </a:p>
          <a:p>
            <a:pPr>
              <a:lnSpc>
                <a:spcPct val="100000"/>
              </a:lnSpc>
              <a:spcAft>
                <a:spcPts val="600"/>
              </a:spcAft>
            </a:pPr>
            <a:r>
              <a:rPr lang="en-US" sz="2400" dirty="0" smtClean="0">
                <a:latin typeface="Calibri" panose="020F0502020204030204" pitchFamily="34" charset="0"/>
              </a:rPr>
              <a:t>No </a:t>
            </a:r>
            <a:r>
              <a:rPr lang="en-US" sz="2400" dirty="0">
                <a:latin typeface="Calibri" panose="020F0502020204030204" pitchFamily="34" charset="0"/>
              </a:rPr>
              <a:t>need to construct another temporary </a:t>
            </a:r>
            <a:r>
              <a:rPr lang="en-US" sz="2400" dirty="0" smtClean="0">
                <a:latin typeface="Calibri" panose="020F0502020204030204" pitchFamily="34" charset="0"/>
              </a:rPr>
              <a:t>road</a:t>
            </a:r>
          </a:p>
          <a:p>
            <a:pPr marL="0" indent="0">
              <a:lnSpc>
                <a:spcPct val="100000"/>
              </a:lnSpc>
              <a:spcAft>
                <a:spcPts val="600"/>
              </a:spcAft>
              <a:buNone/>
            </a:pPr>
            <a:endParaRPr lang="en-US" sz="2400" dirty="0">
              <a:latin typeface="Calibri" panose="020F0502020204030204" pitchFamily="34" charset="0"/>
            </a:endParaRPr>
          </a:p>
          <a:p>
            <a:pPr>
              <a:lnSpc>
                <a:spcPct val="100000"/>
              </a:lnSpc>
              <a:spcAft>
                <a:spcPts val="600"/>
              </a:spcAft>
            </a:pPr>
            <a:r>
              <a:rPr lang="en-US" sz="2400" dirty="0" smtClean="0">
                <a:latin typeface="Calibri" panose="020F0502020204030204" pitchFamily="34" charset="0"/>
              </a:rPr>
              <a:t>Second-way </a:t>
            </a:r>
            <a:r>
              <a:rPr lang="en-US" sz="2400" dirty="0">
                <a:latin typeface="Calibri" panose="020F0502020204030204" pitchFamily="34" charset="0"/>
              </a:rPr>
              <a:t>flyover was constructed without any extreme </a:t>
            </a:r>
            <a:r>
              <a:rPr lang="en-US" sz="2400" dirty="0" smtClean="0">
                <a:latin typeface="Calibri" panose="020F0502020204030204" pitchFamily="34" charset="0"/>
              </a:rPr>
              <a:t>pressure</a:t>
            </a:r>
          </a:p>
          <a:p>
            <a:pPr marL="0" indent="0">
              <a:lnSpc>
                <a:spcPct val="100000"/>
              </a:lnSpc>
              <a:spcAft>
                <a:spcPts val="600"/>
              </a:spcAft>
              <a:buNone/>
            </a:pPr>
            <a:endParaRPr lang="en-US" sz="2400" dirty="0">
              <a:latin typeface="Calibri" panose="020F0502020204030204" pitchFamily="34" charset="0"/>
            </a:endParaRPr>
          </a:p>
          <a:p>
            <a:pPr>
              <a:lnSpc>
                <a:spcPct val="100000"/>
              </a:lnSpc>
              <a:spcAft>
                <a:spcPts val="600"/>
              </a:spcAft>
            </a:pPr>
            <a:r>
              <a:rPr lang="en-US" sz="2400" dirty="0" smtClean="0">
                <a:latin typeface="Calibri" panose="020F0502020204030204" pitchFamily="34" charset="0"/>
              </a:rPr>
              <a:t>The </a:t>
            </a:r>
            <a:r>
              <a:rPr lang="en-US" sz="2400" dirty="0">
                <a:latin typeface="Calibri" panose="020F0502020204030204" pitchFamily="34" charset="0"/>
              </a:rPr>
              <a:t>end user got to use the flyover in half the time</a:t>
            </a:r>
          </a:p>
          <a:p>
            <a:pPr>
              <a:spcAft>
                <a:spcPts val="600"/>
              </a:spcAft>
            </a:pPr>
            <a:endParaRPr lang="en-US" sz="2400" dirty="0"/>
          </a:p>
        </p:txBody>
      </p:sp>
    </p:spTree>
    <p:extLst>
      <p:ext uri="{BB962C8B-B14F-4D97-AF65-F5344CB8AC3E}">
        <p14:creationId xmlns:p14="http://schemas.microsoft.com/office/powerpoint/2010/main" val="5870345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7886700" cy="1325563"/>
          </a:xfrm>
        </p:spPr>
        <p:txBody>
          <a:bodyPr>
            <a:normAutofit/>
          </a:bodyPr>
          <a:lstStyle/>
          <a:p>
            <a:pPr algn="ctr"/>
            <a:r>
              <a:rPr lang="en-US" sz="6000" b="1" dirty="0" smtClean="0"/>
              <a:t>Scrum</a:t>
            </a:r>
            <a:endParaRPr lang="en-US" sz="6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796618"/>
            <a:ext cx="6536832" cy="3614738"/>
          </a:xfrm>
          <a:prstGeom prst="rect">
            <a:avLst/>
          </a:prstGeom>
        </p:spPr>
      </p:pic>
    </p:spTree>
    <p:extLst>
      <p:ext uri="{BB962C8B-B14F-4D97-AF65-F5344CB8AC3E}">
        <p14:creationId xmlns:p14="http://schemas.microsoft.com/office/powerpoint/2010/main" val="2956331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Scrum - an agile process</a:t>
            </a:r>
            <a:endParaRPr lang="de-DE" alt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6147" name="Rectangle 3"/>
          <p:cNvSpPr>
            <a:spLocks noGrp="1" noChangeArrowheads="1"/>
          </p:cNvSpPr>
          <p:nvPr>
            <p:ph idx="1"/>
          </p:nvPr>
        </p:nvSpPr>
        <p:spPr>
          <a:xfrm>
            <a:off x="628650" y="1295400"/>
            <a:ext cx="7886700" cy="4881563"/>
          </a:xfrm>
        </p:spPr>
        <p:txBody>
          <a:bodyPr>
            <a:normAutofit/>
          </a:bodyPr>
          <a:lstStyle/>
          <a:p>
            <a:pPr>
              <a:spcAft>
                <a:spcPts val="800"/>
              </a:spcAft>
            </a:pPr>
            <a:r>
              <a:rPr lang="en-US" sz="2400" dirty="0" smtClean="0">
                <a:latin typeface="Calibri" panose="020F0502020204030204" pitchFamily="34" charset="0"/>
              </a:rPr>
              <a:t>Agile </a:t>
            </a:r>
            <a:r>
              <a:rPr lang="en-US" sz="2400" dirty="0">
                <a:latin typeface="Calibri" panose="020F0502020204030204" pitchFamily="34" charset="0"/>
              </a:rPr>
              <a:t>way of Project Management</a:t>
            </a:r>
          </a:p>
          <a:p>
            <a:pPr>
              <a:spcAft>
                <a:spcPts val="800"/>
              </a:spcAft>
            </a:pPr>
            <a:r>
              <a:rPr lang="en-US" sz="2400" dirty="0">
                <a:latin typeface="Calibri" panose="020F0502020204030204" pitchFamily="34" charset="0"/>
              </a:rPr>
              <a:t>A team-based </a:t>
            </a:r>
            <a:r>
              <a:rPr lang="en-US" sz="2400" dirty="0" smtClean="0">
                <a:latin typeface="Calibri" panose="020F0502020204030204" pitchFamily="34" charset="0"/>
              </a:rPr>
              <a:t>collaborative </a:t>
            </a:r>
            <a:r>
              <a:rPr lang="en-US" sz="2400" dirty="0">
                <a:latin typeface="Calibri" panose="020F0502020204030204" pitchFamily="34" charset="0"/>
              </a:rPr>
              <a:t>approach</a:t>
            </a:r>
          </a:p>
          <a:p>
            <a:pPr>
              <a:spcAft>
                <a:spcPts val="800"/>
              </a:spcAft>
            </a:pPr>
            <a:r>
              <a:rPr lang="en-US" sz="2400" dirty="0">
                <a:latin typeface="Calibri" panose="020F0502020204030204" pitchFamily="34" charset="0"/>
              </a:rPr>
              <a:t>An iterative and incremental framework </a:t>
            </a:r>
          </a:p>
          <a:p>
            <a:pPr>
              <a:spcAft>
                <a:spcPts val="800"/>
              </a:spcAft>
            </a:pPr>
            <a:r>
              <a:rPr lang="en-US" sz="2400" dirty="0">
                <a:latin typeface="Calibri" panose="020F0502020204030204" pitchFamily="34" charset="0"/>
              </a:rPr>
              <a:t>Always focus to deliver Business </a:t>
            </a:r>
            <a:r>
              <a:rPr lang="en-US" sz="2400" dirty="0" smtClean="0">
                <a:latin typeface="Calibri" panose="020F0502020204030204" pitchFamily="34" charset="0"/>
              </a:rPr>
              <a:t>value</a:t>
            </a:r>
          </a:p>
          <a:p>
            <a:pPr>
              <a:spcAft>
                <a:spcPts val="800"/>
              </a:spcAft>
            </a:pPr>
            <a:endParaRPr lang="en-US" sz="2400" dirty="0">
              <a:latin typeface="Calibri" panose="020F0502020204030204" pitchFamily="34" charset="0"/>
            </a:endParaRPr>
          </a:p>
          <a:p>
            <a:endParaRPr lang="en-US" sz="2400" dirty="0"/>
          </a:p>
        </p:txBody>
      </p:sp>
      <p:sp>
        <p:nvSpPr>
          <p:cNvPr id="4" name="Date Placeholder 3"/>
          <p:cNvSpPr>
            <a:spLocks noGrp="1"/>
          </p:cNvSpPr>
          <p:nvPr>
            <p:ph type="dt" sz="half" idx="10"/>
          </p:nvPr>
        </p:nvSpPr>
        <p:spPr/>
        <p:txBody>
          <a:bodyPr/>
          <a:lstStyle/>
          <a:p>
            <a:r>
              <a:rPr lang="de-DE" altLang="en-US"/>
              <a:t>JASS 2006</a:t>
            </a:r>
          </a:p>
        </p:txBody>
      </p:sp>
      <p:sp>
        <p:nvSpPr>
          <p:cNvPr id="5" name="Footer Placeholder 4"/>
          <p:cNvSpPr>
            <a:spLocks noGrp="1"/>
          </p:cNvSpPr>
          <p:nvPr>
            <p:ph type="ftr" sz="quarter" idx="11"/>
          </p:nvPr>
        </p:nvSpPr>
        <p:spPr/>
        <p:txBody>
          <a:bodyPr/>
          <a:lstStyle/>
          <a:p>
            <a:r>
              <a:rPr lang="de-DE" altLang="en-US"/>
              <a:t>Agile Project Management - Scrum</a:t>
            </a:r>
          </a:p>
        </p:txBody>
      </p:sp>
      <p:sp>
        <p:nvSpPr>
          <p:cNvPr id="6" name="Slide Number Placeholder 5"/>
          <p:cNvSpPr>
            <a:spLocks noGrp="1"/>
          </p:cNvSpPr>
          <p:nvPr>
            <p:ph type="sldNum" sz="quarter" idx="12"/>
          </p:nvPr>
        </p:nvSpPr>
        <p:spPr/>
        <p:txBody>
          <a:bodyPr/>
          <a:lstStyle/>
          <a:p>
            <a:fld id="{B973D391-A131-4316-9CD8-9D48D3A317DB}" type="slidenum">
              <a:rPr lang="de-DE" altLang="en-US"/>
              <a:pPr/>
              <a:t>27</a:t>
            </a:fld>
            <a:endParaRPr lang="de-DE" alt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973" y="3865833"/>
            <a:ext cx="2707081" cy="2226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0053" y="3904699"/>
            <a:ext cx="2900315" cy="214826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0368" y="3980116"/>
            <a:ext cx="2853728" cy="2111717"/>
          </a:xfrm>
          <a:prstGeom prst="rect">
            <a:avLst/>
          </a:prstGeom>
        </p:spPr>
      </p:pic>
    </p:spTree>
    <p:extLst>
      <p:ext uri="{BB962C8B-B14F-4D97-AF65-F5344CB8AC3E}">
        <p14:creationId xmlns:p14="http://schemas.microsoft.com/office/powerpoint/2010/main" val="16302532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Functionality of Scrum</a:t>
            </a:r>
          </a:p>
        </p:txBody>
      </p:sp>
      <p:sp>
        <p:nvSpPr>
          <p:cNvPr id="7171" name="Rectangle 3"/>
          <p:cNvSpPr>
            <a:spLocks noGrp="1" noChangeArrowheads="1"/>
          </p:cNvSpPr>
          <p:nvPr>
            <p:ph idx="1"/>
          </p:nvPr>
        </p:nvSpPr>
        <p:spPr/>
        <p:txBody>
          <a:bodyPr/>
          <a:lstStyle/>
          <a:p>
            <a:pPr>
              <a:buFont typeface="Wingdings" panose="05000000000000000000" pitchFamily="2" charset="2"/>
              <a:buNone/>
            </a:pPr>
            <a:r>
              <a:rPr lang="de-DE" altLang="en-US"/>
              <a:t> </a:t>
            </a:r>
          </a:p>
          <a:p>
            <a:pPr>
              <a:buFont typeface="Wingdings" panose="05000000000000000000" pitchFamily="2" charset="2"/>
              <a:buNone/>
            </a:pPr>
            <a:endParaRPr lang="de-DE" altLang="en-US"/>
          </a:p>
        </p:txBody>
      </p:sp>
      <p:sp>
        <p:nvSpPr>
          <p:cNvPr id="5" name="Date Placeholder 3"/>
          <p:cNvSpPr>
            <a:spLocks noGrp="1"/>
          </p:cNvSpPr>
          <p:nvPr>
            <p:ph type="dt" sz="half" idx="10"/>
          </p:nvPr>
        </p:nvSpPr>
        <p:spPr/>
        <p:txBody>
          <a:bodyPr/>
          <a:lstStyle/>
          <a:p>
            <a:r>
              <a:rPr lang="de-DE" altLang="en-US" dirty="0"/>
              <a:t>JASS 2006</a:t>
            </a:r>
          </a:p>
        </p:txBody>
      </p:sp>
      <p:sp>
        <p:nvSpPr>
          <p:cNvPr id="6" name="Footer Placeholder 4"/>
          <p:cNvSpPr>
            <a:spLocks noGrp="1"/>
          </p:cNvSpPr>
          <p:nvPr>
            <p:ph type="ftr" sz="quarter" idx="11"/>
          </p:nvPr>
        </p:nvSpPr>
        <p:spPr/>
        <p:txBody>
          <a:bodyPr/>
          <a:lstStyle/>
          <a:p>
            <a:r>
              <a:rPr lang="de-DE" altLang="en-US" dirty="0"/>
              <a:t>Agile Project Management - Scrum</a:t>
            </a:r>
          </a:p>
        </p:txBody>
      </p:sp>
      <p:sp>
        <p:nvSpPr>
          <p:cNvPr id="7" name="Slide Number Placeholder 5"/>
          <p:cNvSpPr>
            <a:spLocks noGrp="1"/>
          </p:cNvSpPr>
          <p:nvPr>
            <p:ph type="sldNum" sz="quarter" idx="12"/>
          </p:nvPr>
        </p:nvSpPr>
        <p:spPr/>
        <p:txBody>
          <a:bodyPr/>
          <a:lstStyle/>
          <a:p>
            <a:fld id="{33696119-8252-46FD-AD7E-6FEA7ABE21F7}" type="slidenum">
              <a:rPr lang="de-DE" altLang="en-US"/>
              <a:pPr/>
              <a:t>28</a:t>
            </a:fld>
            <a:endParaRPr lang="de-DE" altLang="en-US"/>
          </a:p>
        </p:txBody>
      </p:sp>
      <p:pic>
        <p:nvPicPr>
          <p:cNvPr id="9"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6841"/>
            <a:ext cx="7677149" cy="4251959"/>
          </a:xfrm>
          <a:prstGeom prst="rect">
            <a:avLst/>
          </a:prstGeom>
        </p:spPr>
      </p:pic>
    </p:spTree>
    <p:extLst>
      <p:ext uri="{BB962C8B-B14F-4D97-AF65-F5344CB8AC3E}">
        <p14:creationId xmlns:p14="http://schemas.microsoft.com/office/powerpoint/2010/main" val="33062723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Segoe UI" panose="020B0502040204020203" pitchFamily="34" charset="0"/>
                <a:ea typeface="Segoe UI" panose="020B0502040204020203" pitchFamily="34" charset="0"/>
                <a:cs typeface="Segoe UI" panose="020B0502040204020203" pitchFamily="34" charset="0"/>
              </a:rPr>
              <a:t>Scrum Task </a:t>
            </a:r>
            <a:r>
              <a:rPr lang="en-US" sz="3200" dirty="0" smtClean="0">
                <a:latin typeface="Segoe UI" panose="020B0502040204020203" pitchFamily="34" charset="0"/>
                <a:ea typeface="Segoe UI" panose="020B0502040204020203" pitchFamily="34" charset="0"/>
                <a:cs typeface="Segoe UI" panose="020B0502040204020203" pitchFamily="34" charset="0"/>
              </a:rPr>
              <a:t>board</a:t>
            </a: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9" y="1524000"/>
            <a:ext cx="6318354" cy="3343275"/>
          </a:xfrm>
        </p:spPr>
      </p:pic>
      <p:sp>
        <p:nvSpPr>
          <p:cNvPr id="5" name="Slide Number Placeholder 4"/>
          <p:cNvSpPr>
            <a:spLocks noGrp="1"/>
          </p:cNvSpPr>
          <p:nvPr>
            <p:ph type="sldNum" sz="quarter" idx="12"/>
          </p:nvPr>
        </p:nvSpPr>
        <p:spPr/>
        <p:txBody>
          <a:bodyPr/>
          <a:lstStyle/>
          <a:p>
            <a:pPr>
              <a:defRPr/>
            </a:pPr>
            <a:fld id="{8CD46F87-2999-4D27-82F7-8F576955ED79}" type="slidenum">
              <a:rPr lang="en-US" smtClean="0"/>
              <a:pPr>
                <a:defRPr/>
              </a:pPr>
              <a:t>29</a:t>
            </a:fld>
            <a:endParaRPr lang="en-US"/>
          </a:p>
        </p:txBody>
      </p:sp>
      <p:sp>
        <p:nvSpPr>
          <p:cNvPr id="7" name="TextBox 6"/>
          <p:cNvSpPr txBox="1"/>
          <p:nvPr/>
        </p:nvSpPr>
        <p:spPr>
          <a:xfrm>
            <a:off x="2748248" y="4997280"/>
            <a:ext cx="2041056" cy="323165"/>
          </a:xfrm>
          <a:prstGeom prst="rect">
            <a:avLst/>
          </a:prstGeom>
          <a:noFill/>
        </p:spPr>
        <p:txBody>
          <a:bodyPr wrap="square" rtlCol="0">
            <a:spAutoFit/>
          </a:bodyPr>
          <a:lstStyle/>
          <a:p>
            <a:r>
              <a:rPr lang="en-US" sz="1500" dirty="0">
                <a:latin typeface="Calibri" panose="020F0502020204030204" pitchFamily="34" charset="0"/>
              </a:rPr>
              <a:t>Fig 9: Scrum Task Board</a:t>
            </a:r>
          </a:p>
        </p:txBody>
      </p:sp>
    </p:spTree>
    <p:extLst>
      <p:ext uri="{BB962C8B-B14F-4D97-AF65-F5344CB8AC3E}">
        <p14:creationId xmlns:p14="http://schemas.microsoft.com/office/powerpoint/2010/main" val="17827708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7886700" cy="1325563"/>
          </a:xfrm>
        </p:spPr>
        <p:txBody>
          <a:bodyPr>
            <a:normAutofit/>
          </a:bodyPr>
          <a:lstStyle/>
          <a:p>
            <a:pPr algn="ctr"/>
            <a:r>
              <a:rPr lang="en-US" sz="6000" b="1" dirty="0" smtClean="0">
                <a:latin typeface="Segoe UI" panose="020B0502040204020203" pitchFamily="34" charset="0"/>
                <a:ea typeface="Segoe UI" panose="020B0502040204020203" pitchFamily="34" charset="0"/>
                <a:cs typeface="Segoe UI" panose="020B0502040204020203" pitchFamily="34" charset="0"/>
              </a:rPr>
              <a:t>Introduction</a:t>
            </a:r>
            <a:endParaRPr lang="en-US" sz="6000" b="1"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775836"/>
            <a:ext cx="4914704" cy="3667125"/>
          </a:xfrm>
          <a:prstGeom prst="rect">
            <a:avLst/>
          </a:prstGeom>
        </p:spPr>
      </p:pic>
    </p:spTree>
    <p:extLst>
      <p:ext uri="{BB962C8B-B14F-4D97-AF65-F5344CB8AC3E}">
        <p14:creationId xmlns:p14="http://schemas.microsoft.com/office/powerpoint/2010/main" val="839079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18" name="Rectangle 2"/>
          <p:cNvSpPr>
            <a:spLocks noGrp="1" noChangeArrowheads="1"/>
          </p:cNvSpPr>
          <p:nvPr>
            <p:ph type="title"/>
          </p:nvPr>
        </p:nvSpPr>
        <p:spPr>
          <a:xfrm>
            <a:off x="628650" y="365127"/>
            <a:ext cx="7886700" cy="944300"/>
          </a:xfrm>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Scrum Framework</a:t>
            </a:r>
          </a:p>
        </p:txBody>
      </p:sp>
      <p:grpSp>
        <p:nvGrpSpPr>
          <p:cNvPr id="1058820" name="Group 2"/>
          <p:cNvGrpSpPr>
            <a:grpSpLocks/>
          </p:cNvGrpSpPr>
          <p:nvPr/>
        </p:nvGrpSpPr>
        <p:grpSpPr bwMode="auto">
          <a:xfrm>
            <a:off x="650875" y="1208088"/>
            <a:ext cx="3727450" cy="1839912"/>
            <a:chOff x="0" y="0"/>
            <a:chExt cx="2608" cy="1288"/>
          </a:xfrm>
        </p:grpSpPr>
        <p:sp>
          <p:nvSpPr>
            <p:cNvPr id="21507" name="AutoShape 3"/>
            <p:cNvSpPr>
              <a:spLocks/>
            </p:cNvSpPr>
            <p:nvPr/>
          </p:nvSpPr>
          <p:spPr bwMode="auto">
            <a:xfrm>
              <a:off x="8" y="0"/>
              <a:ext cx="2600" cy="1288"/>
            </a:xfrm>
            <a:prstGeom prst="roundRect">
              <a:avLst>
                <a:gd name="adj" fmla="val 14903"/>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22" name="Rectangle 4"/>
            <p:cNvSpPr>
              <a:spLocks/>
            </p:cNvSpPr>
            <p:nvPr/>
          </p:nvSpPr>
          <p:spPr bwMode="auto">
            <a:xfrm>
              <a:off x="96" y="392"/>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rIns="45720"/>
            <a:lstStyle>
              <a:lvl1pPr algn="l" defTabSz="822325">
                <a:tabLst>
                  <a:tab pos="960438" algn="l"/>
                </a:tabLst>
                <a:defRPr>
                  <a:solidFill>
                    <a:schemeClr val="tx1"/>
                  </a:solidFill>
                  <a:latin typeface="Arial" panose="020B0604020202020204" pitchFamily="34" charset="0"/>
                </a:defRPr>
              </a:lvl1pPr>
              <a:lvl2pPr marL="668338" indent="-257175" algn="l" defTabSz="822325">
                <a:tabLst>
                  <a:tab pos="960438" algn="l"/>
                </a:tabLst>
                <a:defRPr>
                  <a:solidFill>
                    <a:schemeClr val="tx1"/>
                  </a:solidFill>
                  <a:latin typeface="Arial" panose="020B0604020202020204" pitchFamily="34" charset="0"/>
                </a:defRPr>
              </a:lvl2pPr>
              <a:lvl3pPr marL="1028700" indent="-206375" algn="l" defTabSz="822325">
                <a:tabLst>
                  <a:tab pos="960438" algn="l"/>
                </a:tabLst>
                <a:defRPr>
                  <a:solidFill>
                    <a:schemeClr val="tx1"/>
                  </a:solidFill>
                  <a:latin typeface="Arial" panose="020B0604020202020204" pitchFamily="34" charset="0"/>
                </a:defRPr>
              </a:lvl3pPr>
              <a:lvl4pPr marL="1439863" indent="-204788" algn="l" defTabSz="822325">
                <a:tabLst>
                  <a:tab pos="960438" algn="l"/>
                </a:tabLst>
                <a:defRPr>
                  <a:solidFill>
                    <a:schemeClr val="tx1"/>
                  </a:solidFill>
                  <a:latin typeface="Arial" panose="020B0604020202020204" pitchFamily="34" charset="0"/>
                </a:defRPr>
              </a:lvl4pPr>
              <a:lvl5pPr marL="1851025" indent="-204788" algn="l" defTabSz="822325">
                <a:tabLst>
                  <a:tab pos="960438" algn="l"/>
                </a:tabLst>
                <a:defRPr>
                  <a:solidFill>
                    <a:schemeClr val="tx1"/>
                  </a:solidFill>
                  <a:latin typeface="Arial" panose="020B0604020202020204" pitchFamily="34" charset="0"/>
                </a:defRPr>
              </a:lvl5pPr>
              <a:lvl6pPr marL="2308225" indent="-204788" defTabSz="822325" fontAlgn="base">
                <a:spcBef>
                  <a:spcPct val="0"/>
                </a:spcBef>
                <a:spcAft>
                  <a:spcPct val="0"/>
                </a:spcAft>
                <a:tabLst>
                  <a:tab pos="960438" algn="l"/>
                </a:tabLst>
                <a:defRPr>
                  <a:solidFill>
                    <a:schemeClr val="tx1"/>
                  </a:solidFill>
                  <a:latin typeface="Arial" panose="020B0604020202020204" pitchFamily="34" charset="0"/>
                </a:defRPr>
              </a:lvl6pPr>
              <a:lvl7pPr marL="2765425" indent="-204788" defTabSz="822325" fontAlgn="base">
                <a:spcBef>
                  <a:spcPct val="0"/>
                </a:spcBef>
                <a:spcAft>
                  <a:spcPct val="0"/>
                </a:spcAft>
                <a:tabLst>
                  <a:tab pos="960438" algn="l"/>
                </a:tabLst>
                <a:defRPr>
                  <a:solidFill>
                    <a:schemeClr val="tx1"/>
                  </a:solidFill>
                  <a:latin typeface="Arial" panose="020B0604020202020204" pitchFamily="34" charset="0"/>
                </a:defRPr>
              </a:lvl7pPr>
              <a:lvl8pPr marL="3222625" indent="-204788" defTabSz="822325" fontAlgn="base">
                <a:spcBef>
                  <a:spcPct val="0"/>
                </a:spcBef>
                <a:spcAft>
                  <a:spcPct val="0"/>
                </a:spcAft>
                <a:tabLst>
                  <a:tab pos="960438" algn="l"/>
                </a:tabLst>
                <a:defRPr>
                  <a:solidFill>
                    <a:schemeClr val="tx1"/>
                  </a:solidFill>
                  <a:latin typeface="Arial" panose="020B0604020202020204" pitchFamily="34" charset="0"/>
                </a:defRPr>
              </a:lvl8pPr>
              <a:lvl9pPr marL="3679825" indent="-204788" defTabSz="822325" fontAlgn="base">
                <a:spcBef>
                  <a:spcPct val="0"/>
                </a:spcBef>
                <a:spcAft>
                  <a:spcPct val="0"/>
                </a:spcAft>
                <a:tabLst>
                  <a:tab pos="960438" algn="l"/>
                </a:tabLst>
                <a:defRPr>
                  <a:solidFill>
                    <a:schemeClr val="tx1"/>
                  </a:solidFill>
                  <a:latin typeface="Arial" panose="020B0604020202020204" pitchFamily="34" charset="0"/>
                </a:defRPr>
              </a:lvl9pPr>
            </a:lstStyle>
            <a:p>
              <a:pPr>
                <a:buClr>
                  <a:srgbClr val="FFFFFF"/>
                </a:buClr>
                <a:buSzPct val="125000"/>
                <a:buFont typeface="Gill Sans" charset="0"/>
                <a:buChar char="•"/>
              </a:pPr>
              <a:r>
                <a:rPr lang="en-US" altLang="en-US" sz="2500">
                  <a:solidFill>
                    <a:srgbClr val="FFFFFF"/>
                  </a:solidFill>
                  <a:latin typeface="Gill Sans" charset="0"/>
                  <a:ea typeface="ヒラギノ角ゴ Pro W3" charset="-128"/>
                  <a:sym typeface="Gill Sans" charset="0"/>
                </a:rPr>
                <a:t>Product owner</a:t>
              </a:r>
            </a:p>
            <a:p>
              <a:pPr>
                <a:buClr>
                  <a:srgbClr val="FFFFFF"/>
                </a:buClr>
                <a:buSzPct val="125000"/>
                <a:buFont typeface="Gill Sans" charset="0"/>
                <a:buChar char="•"/>
              </a:pPr>
              <a:r>
                <a:rPr lang="en-US" altLang="en-US" sz="2500">
                  <a:solidFill>
                    <a:srgbClr val="FFFFFF"/>
                  </a:solidFill>
                  <a:latin typeface="Gill Sans" charset="0"/>
                  <a:ea typeface="ヒラギノ角ゴ Pro W3" charset="-128"/>
                  <a:sym typeface="Gill Sans" charset="0"/>
                </a:rPr>
                <a:t>Scrum Master</a:t>
              </a:r>
            </a:p>
            <a:p>
              <a:pPr>
                <a:buClr>
                  <a:srgbClr val="FFFFFF"/>
                </a:buClr>
                <a:buSzPct val="125000"/>
                <a:buFont typeface="Gill Sans" charset="0"/>
                <a:buChar char="•"/>
              </a:pPr>
              <a:r>
                <a:rPr lang="en-US" altLang="en-US" sz="2500">
                  <a:solidFill>
                    <a:srgbClr val="FFFFFF"/>
                  </a:solidFill>
                  <a:latin typeface="Gill Sans" charset="0"/>
                  <a:ea typeface="ヒラギノ角ゴ Pro W3" charset="-128"/>
                  <a:sym typeface="Gill Sans" charset="0"/>
                </a:rPr>
                <a:t>Team</a:t>
              </a:r>
            </a:p>
          </p:txBody>
        </p:sp>
        <p:sp>
          <p:nvSpPr>
            <p:cNvPr id="1058823" name="Rectangle 5"/>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24" name="AutoShape 6"/>
            <p:cNvSpPr>
              <a:spLocks/>
            </p:cNvSpPr>
            <p:nvPr/>
          </p:nvSpPr>
          <p:spPr bwMode="auto">
            <a:xfrm rot="10800000">
              <a:off x="1432" y="88"/>
              <a:ext cx="312" cy="288"/>
            </a:xfrm>
            <a:custGeom>
              <a:avLst/>
              <a:gdLst>
                <a:gd name="T0" fmla="*/ 3 w 21600"/>
                <a:gd name="T1" fmla="*/ 0 h 21600"/>
                <a:gd name="T2" fmla="*/ 0 w 21600"/>
                <a:gd name="T3" fmla="*/ 3 h 21600"/>
                <a:gd name="T4" fmla="*/ 0 w 21600"/>
                <a:gd name="T5" fmla="*/ 4 h 21600"/>
                <a:gd name="T6" fmla="*/ 5 w 21600"/>
                <a:gd name="T7" fmla="*/ 4 h 21600"/>
                <a:gd name="T8" fmla="*/ 5 w 21600"/>
                <a:gd name="T9" fmla="*/ 0 h 21600"/>
                <a:gd name="T10" fmla="*/ 3 w 21600"/>
                <a:gd name="T11" fmla="*/ 0 h 21600"/>
                <a:gd name="T12" fmla="*/ 3 w 21600"/>
                <a:gd name="T13" fmla="*/ 0 h 21600"/>
                <a:gd name="T14" fmla="*/ 3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058825" name="AutoShape 7"/>
            <p:cNvSpPr>
              <a:spLocks/>
            </p:cNvSpPr>
            <p:nvPr/>
          </p:nvSpPr>
          <p:spPr bwMode="auto">
            <a:xfrm>
              <a:off x="0" y="0"/>
              <a:ext cx="312" cy="288"/>
            </a:xfrm>
            <a:custGeom>
              <a:avLst/>
              <a:gdLst>
                <a:gd name="T0" fmla="*/ 3 w 21600"/>
                <a:gd name="T1" fmla="*/ 0 h 21600"/>
                <a:gd name="T2" fmla="*/ 0 w 21600"/>
                <a:gd name="T3" fmla="*/ 3 h 21600"/>
                <a:gd name="T4" fmla="*/ 0 w 21600"/>
                <a:gd name="T5" fmla="*/ 4 h 21600"/>
                <a:gd name="T6" fmla="*/ 5 w 21600"/>
                <a:gd name="T7" fmla="*/ 4 h 21600"/>
                <a:gd name="T8" fmla="*/ 5 w 21600"/>
                <a:gd name="T9" fmla="*/ 0 h 21600"/>
                <a:gd name="T10" fmla="*/ 3 w 21600"/>
                <a:gd name="T11" fmla="*/ 0 h 21600"/>
                <a:gd name="T12" fmla="*/ 3 w 21600"/>
                <a:gd name="T13" fmla="*/ 0 h 21600"/>
                <a:gd name="T14" fmla="*/ 3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058826" name="Rectangle 8"/>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27" name="Rectangle 9"/>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28" name="Rectangle 10"/>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rIns="45720"/>
            <a:lstStyle>
              <a:lvl1pPr algn="l" defTabSz="822325">
                <a:tabLst>
                  <a:tab pos="960438" algn="l"/>
                </a:tabLst>
                <a:defRPr>
                  <a:solidFill>
                    <a:schemeClr val="tx1"/>
                  </a:solidFill>
                  <a:latin typeface="Arial" panose="020B0604020202020204" pitchFamily="34" charset="0"/>
                </a:defRPr>
              </a:lvl1pPr>
              <a:lvl2pPr marL="668338" indent="-257175" algn="l" defTabSz="822325">
                <a:tabLst>
                  <a:tab pos="960438" algn="l"/>
                </a:tabLst>
                <a:defRPr>
                  <a:solidFill>
                    <a:schemeClr val="tx1"/>
                  </a:solidFill>
                  <a:latin typeface="Arial" panose="020B0604020202020204" pitchFamily="34" charset="0"/>
                </a:defRPr>
              </a:lvl2pPr>
              <a:lvl3pPr marL="1028700" indent="-206375" algn="l" defTabSz="822325">
                <a:tabLst>
                  <a:tab pos="960438" algn="l"/>
                </a:tabLst>
                <a:defRPr>
                  <a:solidFill>
                    <a:schemeClr val="tx1"/>
                  </a:solidFill>
                  <a:latin typeface="Arial" panose="020B0604020202020204" pitchFamily="34" charset="0"/>
                </a:defRPr>
              </a:lvl3pPr>
              <a:lvl4pPr marL="1439863" indent="-204788" algn="l" defTabSz="822325">
                <a:tabLst>
                  <a:tab pos="960438" algn="l"/>
                </a:tabLst>
                <a:defRPr>
                  <a:solidFill>
                    <a:schemeClr val="tx1"/>
                  </a:solidFill>
                  <a:latin typeface="Arial" panose="020B0604020202020204" pitchFamily="34" charset="0"/>
                </a:defRPr>
              </a:lvl4pPr>
              <a:lvl5pPr marL="1851025" indent="-204788" algn="l" defTabSz="822325">
                <a:tabLst>
                  <a:tab pos="960438" algn="l"/>
                </a:tabLst>
                <a:defRPr>
                  <a:solidFill>
                    <a:schemeClr val="tx1"/>
                  </a:solidFill>
                  <a:latin typeface="Arial" panose="020B0604020202020204" pitchFamily="34" charset="0"/>
                </a:defRPr>
              </a:lvl5pPr>
              <a:lvl6pPr marL="2308225" indent="-204788" defTabSz="822325" fontAlgn="base">
                <a:spcBef>
                  <a:spcPct val="0"/>
                </a:spcBef>
                <a:spcAft>
                  <a:spcPct val="0"/>
                </a:spcAft>
                <a:tabLst>
                  <a:tab pos="960438" algn="l"/>
                </a:tabLst>
                <a:defRPr>
                  <a:solidFill>
                    <a:schemeClr val="tx1"/>
                  </a:solidFill>
                  <a:latin typeface="Arial" panose="020B0604020202020204" pitchFamily="34" charset="0"/>
                </a:defRPr>
              </a:lvl6pPr>
              <a:lvl7pPr marL="2765425" indent="-204788" defTabSz="822325" fontAlgn="base">
                <a:spcBef>
                  <a:spcPct val="0"/>
                </a:spcBef>
                <a:spcAft>
                  <a:spcPct val="0"/>
                </a:spcAft>
                <a:tabLst>
                  <a:tab pos="960438" algn="l"/>
                </a:tabLst>
                <a:defRPr>
                  <a:solidFill>
                    <a:schemeClr val="tx1"/>
                  </a:solidFill>
                  <a:latin typeface="Arial" panose="020B0604020202020204" pitchFamily="34" charset="0"/>
                </a:defRPr>
              </a:lvl7pPr>
              <a:lvl8pPr marL="3222625" indent="-204788" defTabSz="822325" fontAlgn="base">
                <a:spcBef>
                  <a:spcPct val="0"/>
                </a:spcBef>
                <a:spcAft>
                  <a:spcPct val="0"/>
                </a:spcAft>
                <a:tabLst>
                  <a:tab pos="960438" algn="l"/>
                </a:tabLst>
                <a:defRPr>
                  <a:solidFill>
                    <a:schemeClr val="tx1"/>
                  </a:solidFill>
                  <a:latin typeface="Arial" panose="020B0604020202020204" pitchFamily="34" charset="0"/>
                </a:defRPr>
              </a:lvl8pPr>
              <a:lvl9pPr marL="3679825" indent="-204788" defTabSz="822325" fontAlgn="base">
                <a:spcBef>
                  <a:spcPct val="0"/>
                </a:spcBef>
                <a:spcAft>
                  <a:spcPct val="0"/>
                </a:spcAft>
                <a:tabLst>
                  <a:tab pos="960438" algn="l"/>
                </a:tabLst>
                <a:defRPr>
                  <a:solidFill>
                    <a:schemeClr val="tx1"/>
                  </a:solidFill>
                  <a:latin typeface="Arial" panose="020B0604020202020204" pitchFamily="34" charset="0"/>
                </a:defRPr>
              </a:lvl9pPr>
            </a:lstStyle>
            <a:p>
              <a:r>
                <a:rPr lang="en-US" altLang="en-US" sz="2900">
                  <a:solidFill>
                    <a:srgbClr val="FFFFFF"/>
                  </a:solidFill>
                  <a:latin typeface="Gill Sans" charset="0"/>
                  <a:ea typeface="ヒラギノ角ゴ Pro W3" charset="-128"/>
                  <a:sym typeface="Gill Sans" charset="0"/>
                </a:rPr>
                <a:t>Roles</a:t>
              </a:r>
            </a:p>
          </p:txBody>
        </p:sp>
      </p:grpSp>
      <p:grpSp>
        <p:nvGrpSpPr>
          <p:cNvPr id="1058829" name="Group 11"/>
          <p:cNvGrpSpPr>
            <a:grpSpLocks/>
          </p:cNvGrpSpPr>
          <p:nvPr/>
        </p:nvGrpSpPr>
        <p:grpSpPr bwMode="auto">
          <a:xfrm>
            <a:off x="2903538" y="2601913"/>
            <a:ext cx="3725862" cy="2274887"/>
            <a:chOff x="0" y="0"/>
            <a:chExt cx="2608" cy="1592"/>
          </a:xfrm>
        </p:grpSpPr>
        <p:sp>
          <p:nvSpPr>
            <p:cNvPr id="21516" name="AutoShape 12"/>
            <p:cNvSpPr>
              <a:spLocks/>
            </p:cNvSpPr>
            <p:nvPr/>
          </p:nvSpPr>
          <p:spPr bwMode="auto">
            <a:xfrm>
              <a:off x="8" y="0"/>
              <a:ext cx="2600" cy="1592"/>
            </a:xfrm>
            <a:prstGeom prst="roundRect">
              <a:avLst>
                <a:gd name="adj" fmla="val 12060"/>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31" name="Rectangle 13"/>
            <p:cNvSpPr>
              <a:spLocks/>
            </p:cNvSpPr>
            <p:nvPr/>
          </p:nvSpPr>
          <p:spPr bwMode="auto">
            <a:xfrm>
              <a:off x="96" y="392"/>
              <a:ext cx="2320"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rIns="45720"/>
            <a:lstStyle>
              <a:lvl1pPr algn="l" defTabSz="822325">
                <a:tabLst>
                  <a:tab pos="960438" algn="l"/>
                </a:tabLst>
                <a:defRPr>
                  <a:solidFill>
                    <a:schemeClr val="tx1"/>
                  </a:solidFill>
                  <a:latin typeface="Arial" panose="020B0604020202020204" pitchFamily="34" charset="0"/>
                </a:defRPr>
              </a:lvl1pPr>
              <a:lvl2pPr marL="668338" indent="-257175" algn="l" defTabSz="822325">
                <a:tabLst>
                  <a:tab pos="960438" algn="l"/>
                </a:tabLst>
                <a:defRPr>
                  <a:solidFill>
                    <a:schemeClr val="tx1"/>
                  </a:solidFill>
                  <a:latin typeface="Arial" panose="020B0604020202020204" pitchFamily="34" charset="0"/>
                </a:defRPr>
              </a:lvl2pPr>
              <a:lvl3pPr marL="1028700" indent="-206375" algn="l" defTabSz="822325">
                <a:tabLst>
                  <a:tab pos="960438" algn="l"/>
                </a:tabLst>
                <a:defRPr>
                  <a:solidFill>
                    <a:schemeClr val="tx1"/>
                  </a:solidFill>
                  <a:latin typeface="Arial" panose="020B0604020202020204" pitchFamily="34" charset="0"/>
                </a:defRPr>
              </a:lvl3pPr>
              <a:lvl4pPr marL="1439863" indent="-204788" algn="l" defTabSz="822325">
                <a:tabLst>
                  <a:tab pos="960438" algn="l"/>
                </a:tabLst>
                <a:defRPr>
                  <a:solidFill>
                    <a:schemeClr val="tx1"/>
                  </a:solidFill>
                  <a:latin typeface="Arial" panose="020B0604020202020204" pitchFamily="34" charset="0"/>
                </a:defRPr>
              </a:lvl4pPr>
              <a:lvl5pPr marL="1851025" indent="-204788" algn="l" defTabSz="822325">
                <a:tabLst>
                  <a:tab pos="960438" algn="l"/>
                </a:tabLst>
                <a:defRPr>
                  <a:solidFill>
                    <a:schemeClr val="tx1"/>
                  </a:solidFill>
                  <a:latin typeface="Arial" panose="020B0604020202020204" pitchFamily="34" charset="0"/>
                </a:defRPr>
              </a:lvl5pPr>
              <a:lvl6pPr marL="2308225" indent="-204788" defTabSz="822325" fontAlgn="base">
                <a:spcBef>
                  <a:spcPct val="0"/>
                </a:spcBef>
                <a:spcAft>
                  <a:spcPct val="0"/>
                </a:spcAft>
                <a:tabLst>
                  <a:tab pos="960438" algn="l"/>
                </a:tabLst>
                <a:defRPr>
                  <a:solidFill>
                    <a:schemeClr val="tx1"/>
                  </a:solidFill>
                  <a:latin typeface="Arial" panose="020B0604020202020204" pitchFamily="34" charset="0"/>
                </a:defRPr>
              </a:lvl6pPr>
              <a:lvl7pPr marL="2765425" indent="-204788" defTabSz="822325" fontAlgn="base">
                <a:spcBef>
                  <a:spcPct val="0"/>
                </a:spcBef>
                <a:spcAft>
                  <a:spcPct val="0"/>
                </a:spcAft>
                <a:tabLst>
                  <a:tab pos="960438" algn="l"/>
                </a:tabLst>
                <a:defRPr>
                  <a:solidFill>
                    <a:schemeClr val="tx1"/>
                  </a:solidFill>
                  <a:latin typeface="Arial" panose="020B0604020202020204" pitchFamily="34" charset="0"/>
                </a:defRPr>
              </a:lvl7pPr>
              <a:lvl8pPr marL="3222625" indent="-204788" defTabSz="822325" fontAlgn="base">
                <a:spcBef>
                  <a:spcPct val="0"/>
                </a:spcBef>
                <a:spcAft>
                  <a:spcPct val="0"/>
                </a:spcAft>
                <a:tabLst>
                  <a:tab pos="960438" algn="l"/>
                </a:tabLst>
                <a:defRPr>
                  <a:solidFill>
                    <a:schemeClr val="tx1"/>
                  </a:solidFill>
                  <a:latin typeface="Arial" panose="020B0604020202020204" pitchFamily="34" charset="0"/>
                </a:defRPr>
              </a:lvl8pPr>
              <a:lvl9pPr marL="3679825" indent="-204788" defTabSz="822325" fontAlgn="base">
                <a:spcBef>
                  <a:spcPct val="0"/>
                </a:spcBef>
                <a:spcAft>
                  <a:spcPct val="0"/>
                </a:spcAft>
                <a:tabLst>
                  <a:tab pos="960438" algn="l"/>
                </a:tabLst>
                <a:defRPr>
                  <a:solidFill>
                    <a:schemeClr val="tx1"/>
                  </a:solidFill>
                  <a:latin typeface="Arial" panose="020B0604020202020204" pitchFamily="34" charset="0"/>
                </a:defRPr>
              </a:lvl9pPr>
            </a:lstStyle>
            <a:p>
              <a:pPr>
                <a:buClr>
                  <a:srgbClr val="FFFFFF"/>
                </a:buClr>
                <a:buSzPct val="125000"/>
                <a:buFont typeface="Gill Sans" charset="0"/>
                <a:buChar char="•"/>
              </a:pPr>
              <a:r>
                <a:rPr lang="en-US" altLang="en-US" sz="2500" dirty="0">
                  <a:solidFill>
                    <a:srgbClr val="FFFFFF"/>
                  </a:solidFill>
                  <a:latin typeface="Gill Sans" charset="0"/>
                  <a:ea typeface="ヒラギノ角ゴ Pro W3" charset="-128"/>
                  <a:sym typeface="Gill Sans" charset="0"/>
                </a:rPr>
                <a:t>Sprint planning</a:t>
              </a:r>
            </a:p>
            <a:p>
              <a:pPr>
                <a:buClr>
                  <a:srgbClr val="FFFFFF"/>
                </a:buClr>
                <a:buSzPct val="125000"/>
                <a:buFont typeface="Gill Sans" charset="0"/>
                <a:buChar char="•"/>
              </a:pPr>
              <a:r>
                <a:rPr lang="en-US" altLang="en-US" sz="2500" dirty="0">
                  <a:solidFill>
                    <a:srgbClr val="FFFFFF"/>
                  </a:solidFill>
                  <a:latin typeface="Gill Sans" charset="0"/>
                  <a:ea typeface="ヒラギノ角ゴ Pro W3" charset="-128"/>
                  <a:sym typeface="Gill Sans" charset="0"/>
                </a:rPr>
                <a:t>Sprint review</a:t>
              </a:r>
            </a:p>
            <a:p>
              <a:pPr>
                <a:buClr>
                  <a:srgbClr val="FFFFFF"/>
                </a:buClr>
                <a:buSzPct val="125000"/>
                <a:buFont typeface="Gill Sans" charset="0"/>
                <a:buChar char="•"/>
              </a:pPr>
              <a:r>
                <a:rPr lang="en-US" altLang="en-US" sz="2500" dirty="0">
                  <a:solidFill>
                    <a:srgbClr val="FFFFFF"/>
                  </a:solidFill>
                  <a:latin typeface="Gill Sans" charset="0"/>
                  <a:ea typeface="ヒラギノ角ゴ Pro W3" charset="-128"/>
                  <a:sym typeface="Gill Sans" charset="0"/>
                </a:rPr>
                <a:t>Sprint retrospective</a:t>
              </a:r>
            </a:p>
            <a:p>
              <a:pPr>
                <a:buClr>
                  <a:srgbClr val="FFFFFF"/>
                </a:buClr>
                <a:buSzPct val="125000"/>
                <a:buFont typeface="Gill Sans" charset="0"/>
                <a:buChar char="•"/>
              </a:pPr>
              <a:r>
                <a:rPr lang="en-US" altLang="en-US" sz="2500" dirty="0">
                  <a:solidFill>
                    <a:srgbClr val="FFFFFF"/>
                  </a:solidFill>
                  <a:latin typeface="Gill Sans" charset="0"/>
                  <a:ea typeface="ヒラギノ角ゴ Pro W3" charset="-128"/>
                  <a:sym typeface="Gill Sans" charset="0"/>
                </a:rPr>
                <a:t>Daily scrum meeting</a:t>
              </a:r>
            </a:p>
          </p:txBody>
        </p:sp>
        <p:sp>
          <p:nvSpPr>
            <p:cNvPr id="1058832" name="Rectangle 14"/>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33" name="AutoShape 15"/>
            <p:cNvSpPr>
              <a:spLocks/>
            </p:cNvSpPr>
            <p:nvPr/>
          </p:nvSpPr>
          <p:spPr bwMode="auto">
            <a:xfrm rot="10800000">
              <a:off x="1432" y="88"/>
              <a:ext cx="312" cy="288"/>
            </a:xfrm>
            <a:custGeom>
              <a:avLst/>
              <a:gdLst>
                <a:gd name="T0" fmla="*/ 3 w 21600"/>
                <a:gd name="T1" fmla="*/ 0 h 21600"/>
                <a:gd name="T2" fmla="*/ 0 w 21600"/>
                <a:gd name="T3" fmla="*/ 3 h 21600"/>
                <a:gd name="T4" fmla="*/ 0 w 21600"/>
                <a:gd name="T5" fmla="*/ 4 h 21600"/>
                <a:gd name="T6" fmla="*/ 5 w 21600"/>
                <a:gd name="T7" fmla="*/ 4 h 21600"/>
                <a:gd name="T8" fmla="*/ 5 w 21600"/>
                <a:gd name="T9" fmla="*/ 0 h 21600"/>
                <a:gd name="T10" fmla="*/ 3 w 21600"/>
                <a:gd name="T11" fmla="*/ 0 h 21600"/>
                <a:gd name="T12" fmla="*/ 3 w 21600"/>
                <a:gd name="T13" fmla="*/ 0 h 21600"/>
                <a:gd name="T14" fmla="*/ 3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058834" name="AutoShape 16"/>
            <p:cNvSpPr>
              <a:spLocks/>
            </p:cNvSpPr>
            <p:nvPr/>
          </p:nvSpPr>
          <p:spPr bwMode="auto">
            <a:xfrm>
              <a:off x="0" y="0"/>
              <a:ext cx="312" cy="288"/>
            </a:xfrm>
            <a:custGeom>
              <a:avLst/>
              <a:gdLst>
                <a:gd name="T0" fmla="*/ 3 w 21600"/>
                <a:gd name="T1" fmla="*/ 0 h 21600"/>
                <a:gd name="T2" fmla="*/ 0 w 21600"/>
                <a:gd name="T3" fmla="*/ 3 h 21600"/>
                <a:gd name="T4" fmla="*/ 0 w 21600"/>
                <a:gd name="T5" fmla="*/ 4 h 21600"/>
                <a:gd name="T6" fmla="*/ 5 w 21600"/>
                <a:gd name="T7" fmla="*/ 4 h 21600"/>
                <a:gd name="T8" fmla="*/ 5 w 21600"/>
                <a:gd name="T9" fmla="*/ 0 h 21600"/>
                <a:gd name="T10" fmla="*/ 3 w 21600"/>
                <a:gd name="T11" fmla="*/ 0 h 21600"/>
                <a:gd name="T12" fmla="*/ 3 w 21600"/>
                <a:gd name="T13" fmla="*/ 0 h 21600"/>
                <a:gd name="T14" fmla="*/ 3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058835" name="Rectangle 17"/>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36" name="Rectangle 18"/>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37" name="Rectangle 19"/>
            <p:cNvSpPr>
              <a:spLocks/>
            </p:cNvSpPr>
            <p:nvPr/>
          </p:nvSpPr>
          <p:spPr bwMode="auto">
            <a:xfrm>
              <a:off x="104" y="8"/>
              <a:ext cx="151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rIns="45720"/>
            <a:lstStyle>
              <a:lvl1pPr algn="l" defTabSz="822325">
                <a:tabLst>
                  <a:tab pos="960438" algn="l"/>
                </a:tabLst>
                <a:defRPr>
                  <a:solidFill>
                    <a:schemeClr val="tx1"/>
                  </a:solidFill>
                  <a:latin typeface="Arial" panose="020B0604020202020204" pitchFamily="34" charset="0"/>
                </a:defRPr>
              </a:lvl1pPr>
              <a:lvl2pPr marL="668338" indent="-257175" algn="l" defTabSz="822325">
                <a:tabLst>
                  <a:tab pos="960438" algn="l"/>
                </a:tabLst>
                <a:defRPr>
                  <a:solidFill>
                    <a:schemeClr val="tx1"/>
                  </a:solidFill>
                  <a:latin typeface="Arial" panose="020B0604020202020204" pitchFamily="34" charset="0"/>
                </a:defRPr>
              </a:lvl2pPr>
              <a:lvl3pPr marL="1028700" indent="-206375" algn="l" defTabSz="822325">
                <a:tabLst>
                  <a:tab pos="960438" algn="l"/>
                </a:tabLst>
                <a:defRPr>
                  <a:solidFill>
                    <a:schemeClr val="tx1"/>
                  </a:solidFill>
                  <a:latin typeface="Arial" panose="020B0604020202020204" pitchFamily="34" charset="0"/>
                </a:defRPr>
              </a:lvl3pPr>
              <a:lvl4pPr marL="1439863" indent="-204788" algn="l" defTabSz="822325">
                <a:tabLst>
                  <a:tab pos="960438" algn="l"/>
                </a:tabLst>
                <a:defRPr>
                  <a:solidFill>
                    <a:schemeClr val="tx1"/>
                  </a:solidFill>
                  <a:latin typeface="Arial" panose="020B0604020202020204" pitchFamily="34" charset="0"/>
                </a:defRPr>
              </a:lvl4pPr>
              <a:lvl5pPr marL="1851025" indent="-204788" algn="l" defTabSz="822325">
                <a:tabLst>
                  <a:tab pos="960438" algn="l"/>
                </a:tabLst>
                <a:defRPr>
                  <a:solidFill>
                    <a:schemeClr val="tx1"/>
                  </a:solidFill>
                  <a:latin typeface="Arial" panose="020B0604020202020204" pitchFamily="34" charset="0"/>
                </a:defRPr>
              </a:lvl5pPr>
              <a:lvl6pPr marL="2308225" indent="-204788" defTabSz="822325" fontAlgn="base">
                <a:spcBef>
                  <a:spcPct val="0"/>
                </a:spcBef>
                <a:spcAft>
                  <a:spcPct val="0"/>
                </a:spcAft>
                <a:tabLst>
                  <a:tab pos="960438" algn="l"/>
                </a:tabLst>
                <a:defRPr>
                  <a:solidFill>
                    <a:schemeClr val="tx1"/>
                  </a:solidFill>
                  <a:latin typeface="Arial" panose="020B0604020202020204" pitchFamily="34" charset="0"/>
                </a:defRPr>
              </a:lvl6pPr>
              <a:lvl7pPr marL="2765425" indent="-204788" defTabSz="822325" fontAlgn="base">
                <a:spcBef>
                  <a:spcPct val="0"/>
                </a:spcBef>
                <a:spcAft>
                  <a:spcPct val="0"/>
                </a:spcAft>
                <a:tabLst>
                  <a:tab pos="960438" algn="l"/>
                </a:tabLst>
                <a:defRPr>
                  <a:solidFill>
                    <a:schemeClr val="tx1"/>
                  </a:solidFill>
                  <a:latin typeface="Arial" panose="020B0604020202020204" pitchFamily="34" charset="0"/>
                </a:defRPr>
              </a:lvl7pPr>
              <a:lvl8pPr marL="3222625" indent="-204788" defTabSz="822325" fontAlgn="base">
                <a:spcBef>
                  <a:spcPct val="0"/>
                </a:spcBef>
                <a:spcAft>
                  <a:spcPct val="0"/>
                </a:spcAft>
                <a:tabLst>
                  <a:tab pos="960438" algn="l"/>
                </a:tabLst>
                <a:defRPr>
                  <a:solidFill>
                    <a:schemeClr val="tx1"/>
                  </a:solidFill>
                  <a:latin typeface="Arial" panose="020B0604020202020204" pitchFamily="34" charset="0"/>
                </a:defRPr>
              </a:lvl8pPr>
              <a:lvl9pPr marL="3679825" indent="-204788" defTabSz="822325" fontAlgn="base">
                <a:spcBef>
                  <a:spcPct val="0"/>
                </a:spcBef>
                <a:spcAft>
                  <a:spcPct val="0"/>
                </a:spcAft>
                <a:tabLst>
                  <a:tab pos="960438" algn="l"/>
                </a:tabLst>
                <a:defRPr>
                  <a:solidFill>
                    <a:schemeClr val="tx1"/>
                  </a:solidFill>
                  <a:latin typeface="Arial" panose="020B0604020202020204" pitchFamily="34" charset="0"/>
                </a:defRPr>
              </a:lvl9pPr>
            </a:lstStyle>
            <a:p>
              <a:r>
                <a:rPr lang="en-US" altLang="en-US" sz="2900">
                  <a:solidFill>
                    <a:srgbClr val="FFFFFF"/>
                  </a:solidFill>
                  <a:latin typeface="Gill Sans" charset="0"/>
                  <a:ea typeface="ヒラギノ角ゴ Pro W3" charset="-128"/>
                  <a:sym typeface="Gill Sans" charset="0"/>
                </a:rPr>
                <a:t>Ceremonies</a:t>
              </a:r>
            </a:p>
          </p:txBody>
        </p:sp>
      </p:grpSp>
      <p:grpSp>
        <p:nvGrpSpPr>
          <p:cNvPr id="1058838" name="Group 20"/>
          <p:cNvGrpSpPr>
            <a:grpSpLocks/>
          </p:cNvGrpSpPr>
          <p:nvPr/>
        </p:nvGrpSpPr>
        <p:grpSpPr bwMode="auto">
          <a:xfrm>
            <a:off x="4876800" y="4787900"/>
            <a:ext cx="3727450" cy="1841500"/>
            <a:chOff x="0" y="0"/>
            <a:chExt cx="2608" cy="1288"/>
          </a:xfrm>
        </p:grpSpPr>
        <p:sp>
          <p:nvSpPr>
            <p:cNvPr id="21525" name="AutoShape 21"/>
            <p:cNvSpPr>
              <a:spLocks/>
            </p:cNvSpPr>
            <p:nvPr/>
          </p:nvSpPr>
          <p:spPr bwMode="auto">
            <a:xfrm>
              <a:off x="8" y="0"/>
              <a:ext cx="2600" cy="1288"/>
            </a:xfrm>
            <a:prstGeom prst="roundRect">
              <a:avLst>
                <a:gd name="adj" fmla="val 14903"/>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40" name="Rectangle 22"/>
            <p:cNvSpPr>
              <a:spLocks/>
            </p:cNvSpPr>
            <p:nvPr/>
          </p:nvSpPr>
          <p:spPr bwMode="auto">
            <a:xfrm>
              <a:off x="96" y="392"/>
              <a:ext cx="2376"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rIns="45720"/>
            <a:lstStyle>
              <a:lvl1pPr algn="l" defTabSz="822325">
                <a:tabLst>
                  <a:tab pos="960438" algn="l"/>
                </a:tabLst>
                <a:defRPr>
                  <a:solidFill>
                    <a:schemeClr val="tx1"/>
                  </a:solidFill>
                  <a:latin typeface="Arial" panose="020B0604020202020204" pitchFamily="34" charset="0"/>
                </a:defRPr>
              </a:lvl1pPr>
              <a:lvl2pPr marL="668338" indent="-257175" algn="l" defTabSz="822325">
                <a:tabLst>
                  <a:tab pos="960438" algn="l"/>
                </a:tabLst>
                <a:defRPr>
                  <a:solidFill>
                    <a:schemeClr val="tx1"/>
                  </a:solidFill>
                  <a:latin typeface="Arial" panose="020B0604020202020204" pitchFamily="34" charset="0"/>
                </a:defRPr>
              </a:lvl2pPr>
              <a:lvl3pPr marL="1028700" indent="-206375" algn="l" defTabSz="822325">
                <a:tabLst>
                  <a:tab pos="960438" algn="l"/>
                </a:tabLst>
                <a:defRPr>
                  <a:solidFill>
                    <a:schemeClr val="tx1"/>
                  </a:solidFill>
                  <a:latin typeface="Arial" panose="020B0604020202020204" pitchFamily="34" charset="0"/>
                </a:defRPr>
              </a:lvl3pPr>
              <a:lvl4pPr marL="1439863" indent="-204788" algn="l" defTabSz="822325">
                <a:tabLst>
                  <a:tab pos="960438" algn="l"/>
                </a:tabLst>
                <a:defRPr>
                  <a:solidFill>
                    <a:schemeClr val="tx1"/>
                  </a:solidFill>
                  <a:latin typeface="Arial" panose="020B0604020202020204" pitchFamily="34" charset="0"/>
                </a:defRPr>
              </a:lvl4pPr>
              <a:lvl5pPr marL="1851025" indent="-204788" algn="l" defTabSz="822325">
                <a:tabLst>
                  <a:tab pos="960438" algn="l"/>
                </a:tabLst>
                <a:defRPr>
                  <a:solidFill>
                    <a:schemeClr val="tx1"/>
                  </a:solidFill>
                  <a:latin typeface="Arial" panose="020B0604020202020204" pitchFamily="34" charset="0"/>
                </a:defRPr>
              </a:lvl5pPr>
              <a:lvl6pPr marL="2308225" indent="-204788" defTabSz="822325" fontAlgn="base">
                <a:spcBef>
                  <a:spcPct val="0"/>
                </a:spcBef>
                <a:spcAft>
                  <a:spcPct val="0"/>
                </a:spcAft>
                <a:tabLst>
                  <a:tab pos="960438" algn="l"/>
                </a:tabLst>
                <a:defRPr>
                  <a:solidFill>
                    <a:schemeClr val="tx1"/>
                  </a:solidFill>
                  <a:latin typeface="Arial" panose="020B0604020202020204" pitchFamily="34" charset="0"/>
                </a:defRPr>
              </a:lvl6pPr>
              <a:lvl7pPr marL="2765425" indent="-204788" defTabSz="822325" fontAlgn="base">
                <a:spcBef>
                  <a:spcPct val="0"/>
                </a:spcBef>
                <a:spcAft>
                  <a:spcPct val="0"/>
                </a:spcAft>
                <a:tabLst>
                  <a:tab pos="960438" algn="l"/>
                </a:tabLst>
                <a:defRPr>
                  <a:solidFill>
                    <a:schemeClr val="tx1"/>
                  </a:solidFill>
                  <a:latin typeface="Arial" panose="020B0604020202020204" pitchFamily="34" charset="0"/>
                </a:defRPr>
              </a:lvl7pPr>
              <a:lvl8pPr marL="3222625" indent="-204788" defTabSz="822325" fontAlgn="base">
                <a:spcBef>
                  <a:spcPct val="0"/>
                </a:spcBef>
                <a:spcAft>
                  <a:spcPct val="0"/>
                </a:spcAft>
                <a:tabLst>
                  <a:tab pos="960438" algn="l"/>
                </a:tabLst>
                <a:defRPr>
                  <a:solidFill>
                    <a:schemeClr val="tx1"/>
                  </a:solidFill>
                  <a:latin typeface="Arial" panose="020B0604020202020204" pitchFamily="34" charset="0"/>
                </a:defRPr>
              </a:lvl8pPr>
              <a:lvl9pPr marL="3679825" indent="-204788" defTabSz="822325" fontAlgn="base">
                <a:spcBef>
                  <a:spcPct val="0"/>
                </a:spcBef>
                <a:spcAft>
                  <a:spcPct val="0"/>
                </a:spcAft>
                <a:tabLst>
                  <a:tab pos="960438" algn="l"/>
                </a:tabLst>
                <a:defRPr>
                  <a:solidFill>
                    <a:schemeClr val="tx1"/>
                  </a:solidFill>
                  <a:latin typeface="Arial" panose="020B0604020202020204" pitchFamily="34" charset="0"/>
                </a:defRPr>
              </a:lvl9pPr>
            </a:lstStyle>
            <a:p>
              <a:pPr>
                <a:buClr>
                  <a:srgbClr val="FFFFFF"/>
                </a:buClr>
                <a:buSzPct val="125000"/>
                <a:buFont typeface="Gill Sans" charset="0"/>
                <a:buChar char="•"/>
              </a:pPr>
              <a:r>
                <a:rPr lang="en-US" altLang="en-US" sz="2500">
                  <a:solidFill>
                    <a:srgbClr val="FFFFFF"/>
                  </a:solidFill>
                  <a:latin typeface="Gill Sans" charset="0"/>
                  <a:ea typeface="ヒラギノ角ゴ Pro W3" charset="-128"/>
                  <a:sym typeface="Gill Sans" charset="0"/>
                </a:rPr>
                <a:t>Product backlog</a:t>
              </a:r>
            </a:p>
            <a:p>
              <a:pPr>
                <a:buClr>
                  <a:srgbClr val="FFFFFF"/>
                </a:buClr>
                <a:buSzPct val="125000"/>
                <a:buFont typeface="Gill Sans" charset="0"/>
                <a:buChar char="•"/>
              </a:pPr>
              <a:r>
                <a:rPr lang="en-US" altLang="en-US" sz="2500">
                  <a:solidFill>
                    <a:srgbClr val="FFFFFF"/>
                  </a:solidFill>
                  <a:latin typeface="Gill Sans" charset="0"/>
                  <a:ea typeface="ヒラギノ角ゴ Pro W3" charset="-128"/>
                  <a:sym typeface="Gill Sans" charset="0"/>
                </a:rPr>
                <a:t>Sprint backlog</a:t>
              </a:r>
            </a:p>
            <a:p>
              <a:pPr>
                <a:buClr>
                  <a:srgbClr val="FFFFFF"/>
                </a:buClr>
                <a:buSzPct val="125000"/>
                <a:buFont typeface="Gill Sans" charset="0"/>
                <a:buChar char="•"/>
              </a:pPr>
              <a:r>
                <a:rPr lang="en-US" altLang="en-US" sz="2500">
                  <a:solidFill>
                    <a:srgbClr val="FFFFFF"/>
                  </a:solidFill>
                  <a:latin typeface="Gill Sans" charset="0"/>
                  <a:ea typeface="ヒラギノ角ゴ Pro W3" charset="-128"/>
                  <a:sym typeface="Gill Sans" charset="0"/>
                </a:rPr>
                <a:t>Burndown charts</a:t>
              </a:r>
            </a:p>
          </p:txBody>
        </p:sp>
        <p:sp>
          <p:nvSpPr>
            <p:cNvPr id="1058841" name="Rectangle 23"/>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42" name="AutoShape 24"/>
            <p:cNvSpPr>
              <a:spLocks/>
            </p:cNvSpPr>
            <p:nvPr/>
          </p:nvSpPr>
          <p:spPr bwMode="auto">
            <a:xfrm rot="10800000">
              <a:off x="1432" y="88"/>
              <a:ext cx="312" cy="288"/>
            </a:xfrm>
            <a:custGeom>
              <a:avLst/>
              <a:gdLst>
                <a:gd name="T0" fmla="*/ 3 w 21600"/>
                <a:gd name="T1" fmla="*/ 0 h 21600"/>
                <a:gd name="T2" fmla="*/ 0 w 21600"/>
                <a:gd name="T3" fmla="*/ 3 h 21600"/>
                <a:gd name="T4" fmla="*/ 0 w 21600"/>
                <a:gd name="T5" fmla="*/ 4 h 21600"/>
                <a:gd name="T6" fmla="*/ 5 w 21600"/>
                <a:gd name="T7" fmla="*/ 4 h 21600"/>
                <a:gd name="T8" fmla="*/ 5 w 21600"/>
                <a:gd name="T9" fmla="*/ 0 h 21600"/>
                <a:gd name="T10" fmla="*/ 3 w 21600"/>
                <a:gd name="T11" fmla="*/ 0 h 21600"/>
                <a:gd name="T12" fmla="*/ 3 w 21600"/>
                <a:gd name="T13" fmla="*/ 0 h 21600"/>
                <a:gd name="T14" fmla="*/ 3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058843" name="AutoShape 25"/>
            <p:cNvSpPr>
              <a:spLocks/>
            </p:cNvSpPr>
            <p:nvPr/>
          </p:nvSpPr>
          <p:spPr bwMode="auto">
            <a:xfrm>
              <a:off x="0" y="0"/>
              <a:ext cx="312" cy="288"/>
            </a:xfrm>
            <a:custGeom>
              <a:avLst/>
              <a:gdLst>
                <a:gd name="T0" fmla="*/ 3 w 21600"/>
                <a:gd name="T1" fmla="*/ 0 h 21600"/>
                <a:gd name="T2" fmla="*/ 0 w 21600"/>
                <a:gd name="T3" fmla="*/ 3 h 21600"/>
                <a:gd name="T4" fmla="*/ 0 w 21600"/>
                <a:gd name="T5" fmla="*/ 4 h 21600"/>
                <a:gd name="T6" fmla="*/ 5 w 21600"/>
                <a:gd name="T7" fmla="*/ 4 h 21600"/>
                <a:gd name="T8" fmla="*/ 5 w 21600"/>
                <a:gd name="T9" fmla="*/ 0 h 21600"/>
                <a:gd name="T10" fmla="*/ 3 w 21600"/>
                <a:gd name="T11" fmla="*/ 0 h 21600"/>
                <a:gd name="T12" fmla="*/ 3 w 21600"/>
                <a:gd name="T13" fmla="*/ 0 h 21600"/>
                <a:gd name="T14" fmla="*/ 3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a:p>
          </p:txBody>
        </p:sp>
        <p:sp>
          <p:nvSpPr>
            <p:cNvPr id="1058844" name="Rectangle 26"/>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45" name="Rectangle 27"/>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lIns="82296" tIns="41148" rIns="82296" bIns="41148"/>
            <a:lstStyle>
              <a:lvl1pPr algn="l" defTabSz="822325">
                <a:defRPr>
                  <a:solidFill>
                    <a:schemeClr val="tx1"/>
                  </a:solidFill>
                  <a:latin typeface="Arial" panose="020B0604020202020204" pitchFamily="34" charset="0"/>
                </a:defRPr>
              </a:lvl1pPr>
              <a:lvl2pPr marL="668338" indent="-257175" algn="l" defTabSz="822325">
                <a:defRPr>
                  <a:solidFill>
                    <a:schemeClr val="tx1"/>
                  </a:solidFill>
                  <a:latin typeface="Arial" panose="020B0604020202020204" pitchFamily="34" charset="0"/>
                </a:defRPr>
              </a:lvl2pPr>
              <a:lvl3pPr marL="1028700" indent="-206375" algn="l" defTabSz="822325">
                <a:defRPr>
                  <a:solidFill>
                    <a:schemeClr val="tx1"/>
                  </a:solidFill>
                  <a:latin typeface="Arial" panose="020B0604020202020204" pitchFamily="34" charset="0"/>
                </a:defRPr>
              </a:lvl3pPr>
              <a:lvl4pPr marL="1439863" indent="-204788" algn="l" defTabSz="822325">
                <a:defRPr>
                  <a:solidFill>
                    <a:schemeClr val="tx1"/>
                  </a:solidFill>
                  <a:latin typeface="Arial" panose="020B0604020202020204" pitchFamily="34" charset="0"/>
                </a:defRPr>
              </a:lvl4pPr>
              <a:lvl5pPr marL="1851025" indent="-204788" algn="l" defTabSz="822325">
                <a:defRPr>
                  <a:solidFill>
                    <a:schemeClr val="tx1"/>
                  </a:solidFill>
                  <a:latin typeface="Arial" panose="020B0604020202020204" pitchFamily="34" charset="0"/>
                </a:defRPr>
              </a:lvl5pPr>
              <a:lvl6pPr marL="2308225" indent="-204788" defTabSz="822325" fontAlgn="base">
                <a:spcBef>
                  <a:spcPct val="0"/>
                </a:spcBef>
                <a:spcAft>
                  <a:spcPct val="0"/>
                </a:spcAft>
                <a:defRPr>
                  <a:solidFill>
                    <a:schemeClr val="tx1"/>
                  </a:solidFill>
                  <a:latin typeface="Arial" panose="020B0604020202020204" pitchFamily="34" charset="0"/>
                </a:defRPr>
              </a:lvl6pPr>
              <a:lvl7pPr marL="2765425" indent="-204788" defTabSz="822325" fontAlgn="base">
                <a:spcBef>
                  <a:spcPct val="0"/>
                </a:spcBef>
                <a:spcAft>
                  <a:spcPct val="0"/>
                </a:spcAft>
                <a:defRPr>
                  <a:solidFill>
                    <a:schemeClr val="tx1"/>
                  </a:solidFill>
                  <a:latin typeface="Arial" panose="020B0604020202020204" pitchFamily="34" charset="0"/>
                </a:defRPr>
              </a:lvl7pPr>
              <a:lvl8pPr marL="3222625" indent="-204788" defTabSz="822325" fontAlgn="base">
                <a:spcBef>
                  <a:spcPct val="0"/>
                </a:spcBef>
                <a:spcAft>
                  <a:spcPct val="0"/>
                </a:spcAft>
                <a:defRPr>
                  <a:solidFill>
                    <a:schemeClr val="tx1"/>
                  </a:solidFill>
                  <a:latin typeface="Arial" panose="020B0604020202020204" pitchFamily="34" charset="0"/>
                </a:defRPr>
              </a:lvl8pPr>
              <a:lvl9pPr marL="3679825" indent="-204788" defTabSz="822325" fontAlgn="base">
                <a:spcBef>
                  <a:spcPct val="0"/>
                </a:spcBef>
                <a:spcAft>
                  <a:spcPct val="0"/>
                </a:spcAft>
                <a:defRPr>
                  <a:solidFill>
                    <a:schemeClr val="tx1"/>
                  </a:solidFill>
                  <a:latin typeface="Arial" panose="020B0604020202020204" pitchFamily="34" charset="0"/>
                </a:defRPr>
              </a:lvl9pPr>
            </a:lstStyle>
            <a:p>
              <a:pPr algn="ctr"/>
              <a:endParaRPr lang="en-US" altLang="en-US" sz="2900">
                <a:solidFill>
                  <a:srgbClr val="000000"/>
                </a:solidFill>
                <a:latin typeface="Gill Sans" charset="0"/>
                <a:ea typeface="ヒラギノ角ゴ Pro W3" charset="-128"/>
                <a:sym typeface="Gill Sans" charset="0"/>
              </a:endParaRPr>
            </a:p>
          </p:txBody>
        </p:sp>
        <p:sp>
          <p:nvSpPr>
            <p:cNvPr id="1058846" name="Rectangle 28"/>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45720" rIns="45720"/>
            <a:lstStyle>
              <a:lvl1pPr algn="l" defTabSz="822325">
                <a:tabLst>
                  <a:tab pos="960438" algn="l"/>
                </a:tabLst>
                <a:defRPr>
                  <a:solidFill>
                    <a:schemeClr val="tx1"/>
                  </a:solidFill>
                  <a:latin typeface="Arial" panose="020B0604020202020204" pitchFamily="34" charset="0"/>
                </a:defRPr>
              </a:lvl1pPr>
              <a:lvl2pPr marL="668338" indent="-257175" algn="l" defTabSz="822325">
                <a:tabLst>
                  <a:tab pos="960438" algn="l"/>
                </a:tabLst>
                <a:defRPr>
                  <a:solidFill>
                    <a:schemeClr val="tx1"/>
                  </a:solidFill>
                  <a:latin typeface="Arial" panose="020B0604020202020204" pitchFamily="34" charset="0"/>
                </a:defRPr>
              </a:lvl2pPr>
              <a:lvl3pPr marL="1028700" indent="-206375" algn="l" defTabSz="822325">
                <a:tabLst>
                  <a:tab pos="960438" algn="l"/>
                </a:tabLst>
                <a:defRPr>
                  <a:solidFill>
                    <a:schemeClr val="tx1"/>
                  </a:solidFill>
                  <a:latin typeface="Arial" panose="020B0604020202020204" pitchFamily="34" charset="0"/>
                </a:defRPr>
              </a:lvl3pPr>
              <a:lvl4pPr marL="1439863" indent="-204788" algn="l" defTabSz="822325">
                <a:tabLst>
                  <a:tab pos="960438" algn="l"/>
                </a:tabLst>
                <a:defRPr>
                  <a:solidFill>
                    <a:schemeClr val="tx1"/>
                  </a:solidFill>
                  <a:latin typeface="Arial" panose="020B0604020202020204" pitchFamily="34" charset="0"/>
                </a:defRPr>
              </a:lvl4pPr>
              <a:lvl5pPr marL="1851025" indent="-204788" algn="l" defTabSz="822325">
                <a:tabLst>
                  <a:tab pos="960438" algn="l"/>
                </a:tabLst>
                <a:defRPr>
                  <a:solidFill>
                    <a:schemeClr val="tx1"/>
                  </a:solidFill>
                  <a:latin typeface="Arial" panose="020B0604020202020204" pitchFamily="34" charset="0"/>
                </a:defRPr>
              </a:lvl5pPr>
              <a:lvl6pPr marL="2308225" indent="-204788" defTabSz="822325" fontAlgn="base">
                <a:spcBef>
                  <a:spcPct val="0"/>
                </a:spcBef>
                <a:spcAft>
                  <a:spcPct val="0"/>
                </a:spcAft>
                <a:tabLst>
                  <a:tab pos="960438" algn="l"/>
                </a:tabLst>
                <a:defRPr>
                  <a:solidFill>
                    <a:schemeClr val="tx1"/>
                  </a:solidFill>
                  <a:latin typeface="Arial" panose="020B0604020202020204" pitchFamily="34" charset="0"/>
                </a:defRPr>
              </a:lvl6pPr>
              <a:lvl7pPr marL="2765425" indent="-204788" defTabSz="822325" fontAlgn="base">
                <a:spcBef>
                  <a:spcPct val="0"/>
                </a:spcBef>
                <a:spcAft>
                  <a:spcPct val="0"/>
                </a:spcAft>
                <a:tabLst>
                  <a:tab pos="960438" algn="l"/>
                </a:tabLst>
                <a:defRPr>
                  <a:solidFill>
                    <a:schemeClr val="tx1"/>
                  </a:solidFill>
                  <a:latin typeface="Arial" panose="020B0604020202020204" pitchFamily="34" charset="0"/>
                </a:defRPr>
              </a:lvl7pPr>
              <a:lvl8pPr marL="3222625" indent="-204788" defTabSz="822325" fontAlgn="base">
                <a:spcBef>
                  <a:spcPct val="0"/>
                </a:spcBef>
                <a:spcAft>
                  <a:spcPct val="0"/>
                </a:spcAft>
                <a:tabLst>
                  <a:tab pos="960438" algn="l"/>
                </a:tabLst>
                <a:defRPr>
                  <a:solidFill>
                    <a:schemeClr val="tx1"/>
                  </a:solidFill>
                  <a:latin typeface="Arial" panose="020B0604020202020204" pitchFamily="34" charset="0"/>
                </a:defRPr>
              </a:lvl8pPr>
              <a:lvl9pPr marL="3679825" indent="-204788" defTabSz="822325" fontAlgn="base">
                <a:spcBef>
                  <a:spcPct val="0"/>
                </a:spcBef>
                <a:spcAft>
                  <a:spcPct val="0"/>
                </a:spcAft>
                <a:tabLst>
                  <a:tab pos="960438" algn="l"/>
                </a:tabLst>
                <a:defRPr>
                  <a:solidFill>
                    <a:schemeClr val="tx1"/>
                  </a:solidFill>
                  <a:latin typeface="Arial" panose="020B0604020202020204" pitchFamily="34" charset="0"/>
                </a:defRPr>
              </a:lvl9pPr>
            </a:lstStyle>
            <a:p>
              <a:r>
                <a:rPr lang="en-US" altLang="en-US" sz="2900">
                  <a:solidFill>
                    <a:srgbClr val="FFFFFF"/>
                  </a:solidFill>
                  <a:latin typeface="Gill Sans" charset="0"/>
                  <a:ea typeface="ヒラギノ角ゴ Pro W3" charset="-128"/>
                  <a:sym typeface="Gill Sans" charset="0"/>
                </a:rPr>
                <a:t>Artifacts</a:t>
              </a:r>
            </a:p>
          </p:txBody>
        </p:sp>
      </p:grpSp>
    </p:spTree>
    <p:extLst>
      <p:ext uri="{BB962C8B-B14F-4D97-AF65-F5344CB8AC3E}">
        <p14:creationId xmlns:p14="http://schemas.microsoft.com/office/powerpoint/2010/main" val="24830539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idx="1"/>
          </p:nvPr>
        </p:nvSpPr>
        <p:spPr>
          <a:xfrm>
            <a:off x="628650" y="627744"/>
            <a:ext cx="5695950" cy="6230256"/>
          </a:xfrm>
        </p:spPr>
        <p:txBody>
          <a:bodyPr>
            <a:normAutofit fontScale="92500" lnSpcReduction="10000"/>
          </a:bodyPr>
          <a:lstStyle/>
          <a:p>
            <a:pPr marL="0" indent="0" algn="just">
              <a:buNone/>
            </a:pPr>
            <a:r>
              <a:rPr lang="en-US" altLang="en-US" sz="2400" dirty="0" smtClean="0">
                <a:latin typeface="Calibri" panose="020F0502020204030204" pitchFamily="34" charset="0"/>
              </a:rPr>
              <a:t>Scrum Master</a:t>
            </a:r>
          </a:p>
          <a:p>
            <a:pPr lvl="1"/>
            <a:r>
              <a:rPr lang="en-US" sz="1900" dirty="0">
                <a:latin typeface="Calibri" panose="020F0502020204030204" pitchFamily="34" charset="0"/>
              </a:rPr>
              <a:t>Like a project manager also called as team facilitator</a:t>
            </a:r>
          </a:p>
          <a:p>
            <a:pPr lvl="1"/>
            <a:r>
              <a:rPr lang="en-US" sz="1900" dirty="0">
                <a:latin typeface="Calibri" panose="020F0502020204030204" pitchFamily="34" charset="0"/>
              </a:rPr>
              <a:t>Facilitates the scrum by removing impediments to the team in reaching their goals. Ensures that scrum process is used as intended</a:t>
            </a:r>
            <a:endParaRPr lang="en-US" dirty="0">
              <a:latin typeface="Calibri" panose="020F0502020204030204" pitchFamily="34" charset="0"/>
            </a:endParaRPr>
          </a:p>
          <a:p>
            <a:pPr marL="0" indent="0" algn="just">
              <a:buNone/>
            </a:pPr>
            <a:r>
              <a:rPr lang="en-US" sz="2400" dirty="0" smtClean="0">
                <a:latin typeface="Calibri" panose="020F0502020204030204" pitchFamily="34" charset="0"/>
              </a:rPr>
              <a:t>Scrum </a:t>
            </a:r>
            <a:r>
              <a:rPr lang="en-US" sz="2400" dirty="0">
                <a:latin typeface="Calibri" panose="020F0502020204030204" pitchFamily="34" charset="0"/>
              </a:rPr>
              <a:t>Team</a:t>
            </a:r>
          </a:p>
          <a:p>
            <a:pPr lvl="1"/>
            <a:r>
              <a:rPr lang="en-US" sz="1900" dirty="0">
                <a:latin typeface="Calibri" panose="020F0502020204030204" pitchFamily="34" charset="0"/>
              </a:rPr>
              <a:t>Product Owner, Scrum Master and Development Team</a:t>
            </a:r>
          </a:p>
          <a:p>
            <a:pPr marL="0" indent="0" algn="just">
              <a:buNone/>
            </a:pPr>
            <a:r>
              <a:rPr lang="en-US" sz="2400" dirty="0" smtClean="0">
                <a:latin typeface="Calibri" panose="020F0502020204030204" pitchFamily="34" charset="0"/>
              </a:rPr>
              <a:t>Development Team</a:t>
            </a:r>
          </a:p>
          <a:p>
            <a:pPr lvl="1" algn="just"/>
            <a:r>
              <a:rPr lang="en-US" sz="1900" dirty="0" smtClean="0">
                <a:latin typeface="Calibri" panose="020F0502020204030204" pitchFamily="34" charset="0"/>
              </a:rPr>
              <a:t>Group </a:t>
            </a:r>
            <a:r>
              <a:rPr lang="en-US" sz="1900" dirty="0">
                <a:latin typeface="Calibri" panose="020F0502020204030204" pitchFamily="34" charset="0"/>
              </a:rPr>
              <a:t>of up to 7 </a:t>
            </a:r>
            <a:r>
              <a:rPr lang="en-US" sz="1900" dirty="0" smtClean="0">
                <a:latin typeface="Calibri" panose="020F0502020204030204" pitchFamily="34" charset="0"/>
              </a:rPr>
              <a:t>people. Perform </a:t>
            </a:r>
            <a:r>
              <a:rPr lang="en-US" sz="1900" dirty="0">
                <a:latin typeface="Calibri" panose="020F0502020204030204" pitchFamily="34" charset="0"/>
              </a:rPr>
              <a:t>actual analysis, design, programming, implementation, testing, </a:t>
            </a:r>
            <a:r>
              <a:rPr lang="en-US" sz="1900" dirty="0" smtClean="0">
                <a:latin typeface="Calibri" panose="020F0502020204030204" pitchFamily="34" charset="0"/>
              </a:rPr>
              <a:t>etc. Teams </a:t>
            </a:r>
            <a:r>
              <a:rPr lang="en-US" sz="1900" dirty="0">
                <a:latin typeface="Calibri" panose="020F0502020204030204" pitchFamily="34" charset="0"/>
              </a:rPr>
              <a:t>are </a:t>
            </a:r>
            <a:r>
              <a:rPr lang="en-US" sz="1900" dirty="0" smtClean="0">
                <a:latin typeface="Calibri" panose="020F0502020204030204" pitchFamily="34" charset="0"/>
              </a:rPr>
              <a:t>self-organizing                                                                                </a:t>
            </a:r>
            <a:endParaRPr lang="en-US" sz="1800" dirty="0"/>
          </a:p>
          <a:p>
            <a:pPr marL="0" indent="0" algn="just">
              <a:buNone/>
            </a:pPr>
            <a:r>
              <a:rPr lang="en-US" altLang="en-US" sz="2400" dirty="0">
                <a:latin typeface="Calibri" panose="020F0502020204030204" pitchFamily="34" charset="0"/>
              </a:rPr>
              <a:t>Product </a:t>
            </a:r>
            <a:r>
              <a:rPr lang="en-US" altLang="en-US" sz="2400" dirty="0" smtClean="0">
                <a:latin typeface="Calibri" panose="020F0502020204030204" pitchFamily="34" charset="0"/>
              </a:rPr>
              <a:t>Owner</a:t>
            </a:r>
          </a:p>
          <a:p>
            <a:pPr lvl="1"/>
            <a:r>
              <a:rPr lang="en-US" altLang="en-US" sz="1900" dirty="0">
                <a:latin typeface="Calibri" panose="020F0502020204030204" pitchFamily="34" charset="0"/>
              </a:rPr>
              <a:t>Acts like one voice (in any case)</a:t>
            </a:r>
          </a:p>
          <a:p>
            <a:pPr lvl="1"/>
            <a:r>
              <a:rPr lang="en-US" altLang="en-US" sz="1900" dirty="0">
                <a:latin typeface="Calibri" panose="020F0502020204030204" pitchFamily="34" charset="0"/>
              </a:rPr>
              <a:t>Knows what needs to be build and in what sequence this should be done</a:t>
            </a:r>
          </a:p>
          <a:p>
            <a:pPr lvl="1"/>
            <a:r>
              <a:rPr lang="en-US" altLang="en-US" sz="1900" dirty="0">
                <a:latin typeface="Calibri" panose="020F0502020204030204" pitchFamily="34" charset="0"/>
              </a:rPr>
              <a:t>Typically a product manager </a:t>
            </a:r>
          </a:p>
          <a:p>
            <a:pPr marL="0" indent="0" algn="just">
              <a:buNone/>
            </a:pPr>
            <a:endParaRPr lang="en-US" sz="1800" dirty="0">
              <a:latin typeface="Calibri" panose="020F0502020204030204" pitchFamily="34" charset="0"/>
            </a:endParaRPr>
          </a:p>
          <a:p>
            <a:pPr marL="0" indent="0" algn="just">
              <a:buNone/>
            </a:pPr>
            <a:endParaRPr lang="en-US" altLang="en-US" sz="2400" dirty="0">
              <a:latin typeface="Calibri" panose="020F0502020204030204" pitchFamily="34" charset="0"/>
            </a:endParaRPr>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7800" y="4553353"/>
            <a:ext cx="1702873" cy="113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575" y="609600"/>
            <a:ext cx="1651321" cy="10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 name="Group 3"/>
          <p:cNvGrpSpPr>
            <a:grpSpLocks/>
          </p:cNvGrpSpPr>
          <p:nvPr/>
        </p:nvGrpSpPr>
        <p:grpSpPr bwMode="auto">
          <a:xfrm>
            <a:off x="6470720" y="2414021"/>
            <a:ext cx="2044630" cy="1308959"/>
            <a:chOff x="0" y="0"/>
            <a:chExt cx="1704" cy="1346"/>
          </a:xfrm>
        </p:grpSpPr>
        <p:pic>
          <p:nvPicPr>
            <p:cNvPr id="1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 y="453"/>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5"/>
            <p:cNvGrpSpPr>
              <a:grpSpLocks/>
            </p:cNvGrpSpPr>
            <p:nvPr/>
          </p:nvGrpSpPr>
          <p:grpSpPr bwMode="auto">
            <a:xfrm>
              <a:off x="0" y="0"/>
              <a:ext cx="1704" cy="1346"/>
              <a:chOff x="0" y="0"/>
              <a:chExt cx="1704" cy="1346"/>
            </a:xfrm>
          </p:grpSpPr>
          <p:grpSp>
            <p:nvGrpSpPr>
              <p:cNvPr id="12" name="Group 6"/>
              <p:cNvGrpSpPr>
                <a:grpSpLocks/>
              </p:cNvGrpSpPr>
              <p:nvPr/>
            </p:nvGrpSpPr>
            <p:grpSpPr bwMode="auto">
              <a:xfrm>
                <a:off x="0" y="0"/>
                <a:ext cx="1704" cy="440"/>
                <a:chOff x="0" y="0"/>
                <a:chExt cx="1704" cy="440"/>
              </a:xfrm>
            </p:grpSpPr>
            <p:pic>
              <p:nvPicPr>
                <p:cNvPr id="1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3"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 y="469"/>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 name="Group 11"/>
              <p:cNvGrpSpPr>
                <a:grpSpLocks/>
              </p:cNvGrpSpPr>
              <p:nvPr/>
            </p:nvGrpSpPr>
            <p:grpSpPr bwMode="auto">
              <a:xfrm>
                <a:off x="0" y="906"/>
                <a:ext cx="1704" cy="440"/>
                <a:chOff x="0" y="0"/>
                <a:chExt cx="1704" cy="440"/>
              </a:xfrm>
            </p:grpSpPr>
            <p:pic>
              <p:nvPicPr>
                <p:cNvPr id="15"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6"/>
                  <a:ext cx="507"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6" y="0"/>
                  <a:ext cx="508"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 y="0"/>
                  <a:ext cx="507"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Tree>
    <p:extLst>
      <p:ext uri="{BB962C8B-B14F-4D97-AF65-F5344CB8AC3E}">
        <p14:creationId xmlns:p14="http://schemas.microsoft.com/office/powerpoint/2010/main" val="3808436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Segoe UI" panose="020B0502040204020203" pitchFamily="34" charset="0"/>
                <a:ea typeface="Segoe UI" panose="020B0502040204020203" pitchFamily="34" charset="0"/>
                <a:cs typeface="Segoe UI" panose="020B0502040204020203" pitchFamily="34" charset="0"/>
              </a:rPr>
              <a:t>Sprints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609599" y="1270000"/>
            <a:ext cx="5619750" cy="4351338"/>
          </a:xfrm>
        </p:spPr>
        <p:txBody>
          <a:bodyPr>
            <a:normAutofit/>
          </a:bodyPr>
          <a:lstStyle/>
          <a:p>
            <a:pPr marL="380990" indent="-380990"/>
            <a:r>
              <a:rPr lang="en-US" altLang="en-US" sz="2400" dirty="0">
                <a:latin typeface="Calibri" panose="020F0502020204030204" pitchFamily="34" charset="0"/>
              </a:rPr>
              <a:t>Scrum projects make progress in a series of </a:t>
            </a:r>
            <a:r>
              <a:rPr lang="ja-JP" altLang="en-US" sz="2400" dirty="0">
                <a:latin typeface="Calibri" panose="020F0502020204030204" pitchFamily="34" charset="0"/>
              </a:rPr>
              <a:t>“</a:t>
            </a:r>
            <a:r>
              <a:rPr lang="en-US" altLang="ja-JP" sz="2400" dirty="0">
                <a:latin typeface="Calibri" panose="020F0502020204030204" pitchFamily="34" charset="0"/>
              </a:rPr>
              <a:t>sprints</a:t>
            </a:r>
            <a:r>
              <a:rPr lang="ja-JP" altLang="en-US" sz="2400" dirty="0">
                <a:latin typeface="Calibri" panose="020F0502020204030204" pitchFamily="34" charset="0"/>
              </a:rPr>
              <a:t>”</a:t>
            </a:r>
            <a:endParaRPr lang="en-US" altLang="ja-JP" sz="2400" dirty="0">
              <a:latin typeface="Calibri" panose="020F0502020204030204" pitchFamily="34" charset="0"/>
            </a:endParaRPr>
          </a:p>
          <a:p>
            <a:pPr marL="380990" indent="-380990"/>
            <a:r>
              <a:rPr lang="en-US" altLang="en-US" sz="2400" dirty="0">
                <a:latin typeface="Calibri" panose="020F0502020204030204" pitchFamily="34" charset="0"/>
              </a:rPr>
              <a:t>Typical duration is 2–4 weeks or a calendar month at most</a:t>
            </a:r>
          </a:p>
          <a:p>
            <a:pPr marL="380990" indent="-380990"/>
            <a:r>
              <a:rPr lang="en-US" altLang="en-US" sz="2400" dirty="0">
                <a:latin typeface="Calibri" panose="020F0502020204030204" pitchFamily="34" charset="0"/>
              </a:rPr>
              <a:t>Product is designed, coded, and tested during the sprint</a:t>
            </a:r>
          </a:p>
          <a:p>
            <a:pPr marL="380990" indent="-380990"/>
            <a:endParaRPr lang="en-US" sz="2400" dirty="0">
              <a:latin typeface="Calibri" panose="020F0502020204030204" pitchFamily="34" charset="0"/>
            </a:endParaRPr>
          </a:p>
          <a:p>
            <a:endParaRPr lang="en-US" sz="2400" dirty="0"/>
          </a:p>
        </p:txBody>
      </p:sp>
      <p:pic>
        <p:nvPicPr>
          <p:cNvPr id="4" name="Picture 3"/>
          <p:cNvPicPr>
            <a:picLocks noChangeAspect="1"/>
          </p:cNvPicPr>
          <p:nvPr/>
        </p:nvPicPr>
        <p:blipFill>
          <a:blip r:embed="rId2"/>
          <a:stretch>
            <a:fillRect/>
          </a:stretch>
        </p:blipFill>
        <p:spPr>
          <a:xfrm>
            <a:off x="6400800" y="1235364"/>
            <a:ext cx="2362200" cy="4178300"/>
          </a:xfrm>
          <a:prstGeom prst="rect">
            <a:avLst/>
          </a:prstGeom>
        </p:spPr>
      </p:pic>
    </p:spTree>
    <p:extLst>
      <p:ext uri="{BB962C8B-B14F-4D97-AF65-F5344CB8AC3E}">
        <p14:creationId xmlns:p14="http://schemas.microsoft.com/office/powerpoint/2010/main" val="17583052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Grp="1" noChangeArrowheads="1"/>
          </p:cNvSpPr>
          <p:nvPr>
            <p:ph idx="1"/>
          </p:nvPr>
        </p:nvSpPr>
        <p:spPr>
          <a:xfrm>
            <a:off x="628650" y="762000"/>
            <a:ext cx="4776608" cy="5414963"/>
          </a:xfrm>
        </p:spPr>
        <p:txBody>
          <a:bodyPr>
            <a:normAutofit/>
          </a:bodyPr>
          <a:lstStyle/>
          <a:p>
            <a:pPr marL="0" indent="0">
              <a:buNone/>
            </a:pPr>
            <a:r>
              <a:rPr lang="en-US" altLang="en-US" sz="2400" dirty="0">
                <a:latin typeface="Calibri" panose="020F0502020204030204" pitchFamily="34" charset="0"/>
              </a:rPr>
              <a:t>Sprint Planning Meeting</a:t>
            </a:r>
          </a:p>
          <a:p>
            <a:r>
              <a:rPr lang="en-US" altLang="en-US" sz="2000" dirty="0" smtClean="0">
                <a:latin typeface="Calibri" panose="020F0502020204030204" pitchFamily="34" charset="0"/>
              </a:rPr>
              <a:t>Takes </a:t>
            </a:r>
            <a:r>
              <a:rPr lang="en-US" altLang="en-US" sz="2000" dirty="0">
                <a:latin typeface="Calibri" panose="020F0502020204030204" pitchFamily="34" charset="0"/>
              </a:rPr>
              <a:t>8 hours and consists of 2 parts (“before lunch and after lunch</a:t>
            </a:r>
            <a:r>
              <a:rPr lang="en-US" altLang="en-US" sz="2000" dirty="0" smtClean="0">
                <a:latin typeface="Calibri" panose="020F0502020204030204" pitchFamily="34" charset="0"/>
              </a:rPr>
              <a:t>”)</a:t>
            </a:r>
          </a:p>
          <a:p>
            <a:pPr marL="0" indent="0">
              <a:buNone/>
            </a:pPr>
            <a:endParaRPr lang="en-US" altLang="en-US" sz="1800" dirty="0">
              <a:latin typeface="Calibri" panose="020F0502020204030204" pitchFamily="34" charset="0"/>
            </a:endParaRPr>
          </a:p>
          <a:p>
            <a:pPr marL="0" indent="0">
              <a:buNone/>
            </a:pPr>
            <a:r>
              <a:rPr lang="en-US" sz="2400" dirty="0">
                <a:latin typeface="Calibri" panose="020F0502020204030204" pitchFamily="34" charset="0"/>
              </a:rPr>
              <a:t>Sprint Review/Demonstration Meeting</a:t>
            </a:r>
            <a:endParaRPr lang="en-US" altLang="en-US" sz="2400" dirty="0">
              <a:latin typeface="Calibri" panose="020F0502020204030204" pitchFamily="34" charset="0"/>
            </a:endParaRPr>
          </a:p>
          <a:p>
            <a:r>
              <a:rPr lang="en-US" sz="2000" dirty="0" smtClean="0">
                <a:latin typeface="Calibri" panose="020F0502020204030204" pitchFamily="34" charset="0"/>
              </a:rPr>
              <a:t>1.5 </a:t>
            </a:r>
            <a:r>
              <a:rPr lang="en-US" sz="2000" dirty="0">
                <a:latin typeface="Calibri" panose="020F0502020204030204" pitchFamily="34" charset="0"/>
              </a:rPr>
              <a:t>hours (2 weeks sprint) / 3 hours (4 weeks sprint</a:t>
            </a:r>
            <a:r>
              <a:rPr lang="en-US" sz="2000" dirty="0" smtClean="0">
                <a:latin typeface="Calibri" panose="020F0502020204030204" pitchFamily="34" charset="0"/>
              </a:rPr>
              <a:t>)</a:t>
            </a:r>
          </a:p>
          <a:p>
            <a:pPr marL="0" indent="0">
              <a:buNone/>
            </a:pPr>
            <a:endParaRPr lang="en-US" altLang="en-US" sz="2000" dirty="0" smtClean="0">
              <a:latin typeface="Calibri" panose="020F0502020204030204" pitchFamily="34" charset="0"/>
            </a:endParaRPr>
          </a:p>
          <a:p>
            <a:pPr marL="0" indent="0">
              <a:buNone/>
            </a:pPr>
            <a:r>
              <a:rPr lang="en-US" sz="2400" dirty="0">
                <a:latin typeface="Calibri" panose="020F0502020204030204" pitchFamily="34" charset="0"/>
              </a:rPr>
              <a:t>Sprint Retrospection </a:t>
            </a:r>
            <a:r>
              <a:rPr lang="en-US" sz="2400" dirty="0" smtClean="0">
                <a:latin typeface="Calibri" panose="020F0502020204030204" pitchFamily="34" charset="0"/>
              </a:rPr>
              <a:t>Meeting</a:t>
            </a:r>
          </a:p>
          <a:p>
            <a:r>
              <a:rPr lang="en-US" sz="2000" dirty="0" smtClean="0">
                <a:latin typeface="Calibri" panose="020F0502020204030204" pitchFamily="34" charset="0"/>
              </a:rPr>
              <a:t>2 </a:t>
            </a:r>
            <a:r>
              <a:rPr lang="en-US" sz="2000" dirty="0">
                <a:latin typeface="Calibri" panose="020F0502020204030204" pitchFamily="34" charset="0"/>
              </a:rPr>
              <a:t>hours (2 weeks sprint) / 4 hours (4 weeks sprint)</a:t>
            </a:r>
            <a:endParaRPr lang="en-US" altLang="en-US" sz="2000" dirty="0">
              <a:latin typeface="Calibri" panose="020F0502020204030204" pitchFamily="34" charset="0"/>
            </a:endParaRPr>
          </a:p>
          <a:p>
            <a:endParaRPr lang="en-US" altLang="en-US" sz="2400" dirty="0">
              <a:latin typeface="Calibri" panose="020F0502020204030204" pitchFamily="34" charset="0"/>
            </a:endParaRPr>
          </a:p>
          <a:p>
            <a:endParaRPr lang="ru-RU" altLang="en-US" sz="2400" dirty="0">
              <a:latin typeface="Calibri" panose="020F0502020204030204" pitchFamily="34" charset="0"/>
            </a:endParaRPr>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5828" y="1719726"/>
            <a:ext cx="4068172"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346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Daily Scrum</a:t>
            </a:r>
            <a:endParaRPr lang="ru-RU" alt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40963" name="Rectangle 3"/>
          <p:cNvSpPr>
            <a:spLocks noGrp="1" noChangeArrowheads="1"/>
          </p:cNvSpPr>
          <p:nvPr>
            <p:ph idx="1"/>
          </p:nvPr>
        </p:nvSpPr>
        <p:spPr>
          <a:xfrm>
            <a:off x="609599" y="1270000"/>
            <a:ext cx="6347714" cy="3880773"/>
          </a:xfrm>
        </p:spPr>
        <p:txBody>
          <a:bodyPr>
            <a:normAutofit/>
          </a:bodyPr>
          <a:lstStyle/>
          <a:p>
            <a:r>
              <a:rPr lang="en-US" altLang="en-US" sz="2400" dirty="0">
                <a:latin typeface="Calibri" panose="020F0502020204030204" pitchFamily="34" charset="0"/>
              </a:rPr>
              <a:t>Is a short (15 minutes long) meeting, which is held every day before the Team starts working</a:t>
            </a:r>
          </a:p>
          <a:p>
            <a:r>
              <a:rPr lang="en-US" altLang="en-US" sz="2400" dirty="0">
                <a:latin typeface="Calibri" panose="020F0502020204030204" pitchFamily="34" charset="0"/>
              </a:rPr>
              <a:t>Participants: Scrum Master (which is the chairman), Scrum </a:t>
            </a:r>
            <a:r>
              <a:rPr lang="en-US" altLang="en-US" sz="2400" dirty="0" smtClean="0">
                <a:latin typeface="Calibri" panose="020F0502020204030204" pitchFamily="34" charset="0"/>
              </a:rPr>
              <a:t>Team</a:t>
            </a:r>
            <a:endParaRPr lang="en-US" altLang="en-US" sz="2400" dirty="0">
              <a:latin typeface="Calibri" panose="020F0502020204030204" pitchFamily="34" charset="0"/>
            </a:endParaRPr>
          </a:p>
          <a:p>
            <a:r>
              <a:rPr lang="en-US" altLang="en-US" sz="2400" dirty="0">
                <a:latin typeface="Calibri" panose="020F0502020204030204" pitchFamily="34" charset="0"/>
              </a:rPr>
              <a:t>Every Team member should answer on 3 </a:t>
            </a:r>
            <a:r>
              <a:rPr lang="en-US" altLang="en-US" sz="2400" dirty="0" smtClean="0">
                <a:latin typeface="Calibri" panose="020F0502020204030204" pitchFamily="34" charset="0"/>
              </a:rPr>
              <a:t>questions</a:t>
            </a:r>
          </a:p>
          <a:p>
            <a:pPr lvl="1"/>
            <a:r>
              <a:rPr lang="en-US" altLang="en-US" sz="2000" dirty="0">
                <a:latin typeface="Calibri" panose="020F0502020204030204" pitchFamily="34" charset="0"/>
              </a:rPr>
              <a:t>What did you do since the last Scrum? </a:t>
            </a:r>
          </a:p>
          <a:p>
            <a:pPr lvl="1"/>
            <a:r>
              <a:rPr lang="en-US" altLang="en-US" sz="2000" dirty="0">
                <a:latin typeface="Calibri" panose="020F0502020204030204" pitchFamily="34" charset="0"/>
              </a:rPr>
              <a:t>What are you doing until the next Scrum?</a:t>
            </a:r>
          </a:p>
          <a:p>
            <a:pPr lvl="1"/>
            <a:r>
              <a:rPr lang="en-US" altLang="en-US" sz="2000" dirty="0">
                <a:latin typeface="Calibri" panose="020F0502020204030204" pitchFamily="34" charset="0"/>
              </a:rPr>
              <a:t>What is stopping you getting on with the work?</a:t>
            </a:r>
            <a:endParaRPr lang="ru-RU" altLang="en-US" sz="2000" dirty="0">
              <a:latin typeface="Calibri" panose="020F0502020204030204" pitchFamily="34" charset="0"/>
            </a:endParaRPr>
          </a:p>
          <a:p>
            <a:endParaRPr lang="en-US" altLang="en-US" sz="2400" dirty="0">
              <a:latin typeface="Calibri" panose="020F0502020204030204" pitchFamily="34" charset="0"/>
            </a:endParaRPr>
          </a:p>
          <a:p>
            <a:pPr>
              <a:buFont typeface="Wingdings" panose="05000000000000000000" pitchFamily="2" charset="2"/>
              <a:buNone/>
            </a:pPr>
            <a:endParaRPr lang="ru-RU" altLang="en-US" sz="2400" dirty="0">
              <a:latin typeface="Calibri" panose="020F0502020204030204" pitchFamily="34" charset="0"/>
            </a:endParaRPr>
          </a:p>
        </p:txBody>
      </p:sp>
    </p:spTree>
    <p:extLst>
      <p:ext uri="{BB962C8B-B14F-4D97-AF65-F5344CB8AC3E}">
        <p14:creationId xmlns:p14="http://schemas.microsoft.com/office/powerpoint/2010/main" val="18829837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09599" y="609600"/>
            <a:ext cx="6347713" cy="762000"/>
          </a:xfrm>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Scrum Artifacts</a:t>
            </a:r>
            <a:endParaRPr lang="ru-RU" alt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48131" name="Rectangle 3"/>
          <p:cNvSpPr>
            <a:spLocks noGrp="1" noChangeArrowheads="1"/>
          </p:cNvSpPr>
          <p:nvPr>
            <p:ph idx="1"/>
          </p:nvPr>
        </p:nvSpPr>
        <p:spPr>
          <a:xfrm>
            <a:off x="623454" y="1371600"/>
            <a:ext cx="6347714" cy="3880773"/>
          </a:xfrm>
        </p:spPr>
        <p:txBody>
          <a:bodyPr>
            <a:normAutofit/>
          </a:bodyPr>
          <a:lstStyle/>
          <a:p>
            <a:r>
              <a:rPr lang="en-US" altLang="en-US" sz="2400" dirty="0">
                <a:latin typeface="Calibri" panose="020F0502020204030204" pitchFamily="34" charset="0"/>
              </a:rPr>
              <a:t>Product Backlog</a:t>
            </a:r>
          </a:p>
          <a:p>
            <a:r>
              <a:rPr lang="en-US" altLang="en-US" sz="2400" dirty="0">
                <a:latin typeface="Calibri" panose="020F0502020204030204" pitchFamily="34" charset="0"/>
              </a:rPr>
              <a:t>Sprint Backlog</a:t>
            </a:r>
          </a:p>
          <a:p>
            <a:r>
              <a:rPr lang="en-US" altLang="en-US" sz="2400" dirty="0">
                <a:latin typeface="Calibri" panose="020F0502020204030204" pitchFamily="34" charset="0"/>
              </a:rPr>
              <a:t>Burn down Charts</a:t>
            </a:r>
            <a:endParaRPr lang="ru-RU" altLang="en-US" sz="2400" dirty="0">
              <a:latin typeface="Calibri" panose="020F0502020204030204" pitchFamily="34" charset="0"/>
            </a:endParaRPr>
          </a:p>
        </p:txBody>
      </p:sp>
    </p:spTree>
    <p:extLst>
      <p:ext uri="{BB962C8B-B14F-4D97-AF65-F5344CB8AC3E}">
        <p14:creationId xmlns:p14="http://schemas.microsoft.com/office/powerpoint/2010/main" val="11678269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09599" y="609600"/>
            <a:ext cx="6347713" cy="807111"/>
          </a:xfrm>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Product Backlog</a:t>
            </a:r>
            <a:endParaRPr lang="ru-RU" alt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49155" name="Rectangle 3"/>
          <p:cNvSpPr>
            <a:spLocks noGrp="1" noChangeArrowheads="1"/>
          </p:cNvSpPr>
          <p:nvPr>
            <p:ph idx="1"/>
          </p:nvPr>
        </p:nvSpPr>
        <p:spPr>
          <a:xfrm>
            <a:off x="533400" y="1416711"/>
            <a:ext cx="4476750" cy="4351338"/>
          </a:xfrm>
        </p:spPr>
        <p:txBody>
          <a:bodyPr>
            <a:normAutofit/>
          </a:bodyPr>
          <a:lstStyle/>
          <a:p>
            <a:r>
              <a:rPr lang="en-US" altLang="en-US" sz="2400" dirty="0">
                <a:latin typeface="Calibri" panose="020F0502020204030204" pitchFamily="34" charset="0"/>
              </a:rPr>
              <a:t>Requirements for a system, expressed as a prioritized list of Backlog Items</a:t>
            </a:r>
          </a:p>
          <a:p>
            <a:r>
              <a:rPr lang="en-US" altLang="en-US" sz="2400" dirty="0">
                <a:latin typeface="Calibri" panose="020F0502020204030204" pitchFamily="34" charset="0"/>
              </a:rPr>
              <a:t>Is managed and owned by a Product Owner</a:t>
            </a:r>
          </a:p>
          <a:p>
            <a:r>
              <a:rPr lang="en-US" altLang="en-US" sz="2400" dirty="0">
                <a:latin typeface="Calibri" panose="020F0502020204030204" pitchFamily="34" charset="0"/>
              </a:rPr>
              <a:t>Spreadsheet (typically)</a:t>
            </a:r>
          </a:p>
          <a:p>
            <a:r>
              <a:rPr lang="en-US" altLang="en-US" sz="2400" dirty="0">
                <a:latin typeface="Calibri" panose="020F0502020204030204" pitchFamily="34" charset="0"/>
              </a:rPr>
              <a:t>Usually is created during the Sprint Planning Meeting</a:t>
            </a:r>
          </a:p>
          <a:p>
            <a:r>
              <a:rPr lang="en-US" altLang="en-US" sz="2400" dirty="0">
                <a:latin typeface="Calibri" panose="020F0502020204030204" pitchFamily="34" charset="0"/>
              </a:rPr>
              <a:t>Can be changed and re-prioritized before each PM</a:t>
            </a:r>
            <a:endParaRPr lang="ru-RU" altLang="en-US" sz="2400" dirty="0">
              <a:latin typeface="Calibri" panose="020F0502020204030204" pitchFamily="34" charset="0"/>
            </a:endParaRPr>
          </a:p>
        </p:txBody>
      </p:sp>
      <p:pic>
        <p:nvPicPr>
          <p:cNvPr id="7" name="Picture 6"/>
          <p:cNvPicPr>
            <a:picLocks noChangeAspect="1"/>
          </p:cNvPicPr>
          <p:nvPr/>
        </p:nvPicPr>
        <p:blipFill>
          <a:blip r:embed="rId2"/>
          <a:stretch>
            <a:fillRect/>
          </a:stretch>
        </p:blipFill>
        <p:spPr>
          <a:xfrm>
            <a:off x="5105400" y="1646236"/>
            <a:ext cx="4038600" cy="3535363"/>
          </a:xfrm>
          <a:prstGeom prst="rect">
            <a:avLst/>
          </a:prstGeom>
        </p:spPr>
      </p:pic>
    </p:spTree>
    <p:extLst>
      <p:ext uri="{BB962C8B-B14F-4D97-AF65-F5344CB8AC3E}">
        <p14:creationId xmlns:p14="http://schemas.microsoft.com/office/powerpoint/2010/main" val="40847973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Sprint Backlog</a:t>
            </a:r>
            <a:endParaRPr lang="ru-RU" alt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51203" name="Rectangle 3"/>
          <p:cNvSpPr>
            <a:spLocks noGrp="1" noChangeArrowheads="1"/>
          </p:cNvSpPr>
          <p:nvPr>
            <p:ph idx="1"/>
          </p:nvPr>
        </p:nvSpPr>
        <p:spPr>
          <a:xfrm>
            <a:off x="654503" y="1276927"/>
            <a:ext cx="7848600" cy="2377043"/>
          </a:xfrm>
        </p:spPr>
        <p:txBody>
          <a:bodyPr>
            <a:noAutofit/>
          </a:bodyPr>
          <a:lstStyle/>
          <a:p>
            <a:r>
              <a:rPr lang="en-US" altLang="en-US" dirty="0">
                <a:latin typeface="Calibri" panose="020F0502020204030204" pitchFamily="34" charset="0"/>
              </a:rPr>
              <a:t>A subset of Product Backlog Items, which define the work for a Sprint</a:t>
            </a:r>
          </a:p>
          <a:p>
            <a:r>
              <a:rPr lang="en-US" altLang="en-US" dirty="0">
                <a:latin typeface="Calibri" panose="020F0502020204030204" pitchFamily="34" charset="0"/>
              </a:rPr>
              <a:t>Is created ONLY by Team members</a:t>
            </a:r>
          </a:p>
          <a:p>
            <a:r>
              <a:rPr lang="en-US" altLang="en-US" dirty="0">
                <a:latin typeface="Calibri" panose="020F0502020204030204" pitchFamily="34" charset="0"/>
              </a:rPr>
              <a:t>Each Item has it’s own status</a:t>
            </a:r>
          </a:p>
          <a:p>
            <a:r>
              <a:rPr lang="en-US" altLang="en-US" dirty="0">
                <a:latin typeface="Calibri" panose="020F0502020204030204" pitchFamily="34" charset="0"/>
              </a:rPr>
              <a:t>Should be updated every </a:t>
            </a:r>
            <a:r>
              <a:rPr lang="en-US" altLang="en-US" dirty="0" smtClean="0">
                <a:latin typeface="Calibri" panose="020F0502020204030204" pitchFamily="34" charset="0"/>
              </a:rPr>
              <a:t>day</a:t>
            </a:r>
          </a:p>
          <a:p>
            <a:r>
              <a:rPr lang="en-US" altLang="en-US" dirty="0">
                <a:latin typeface="Calibri" panose="020F0502020204030204" pitchFamily="34" charset="0"/>
              </a:rPr>
              <a:t>No more then 300 tasks in the list</a:t>
            </a:r>
          </a:p>
          <a:p>
            <a:r>
              <a:rPr lang="en-US" altLang="en-US" dirty="0">
                <a:latin typeface="Calibri" panose="020F0502020204030204" pitchFamily="34" charset="0"/>
              </a:rPr>
              <a:t>If a task requires more than 16 hours, it should be broken down</a:t>
            </a:r>
          </a:p>
          <a:p>
            <a:r>
              <a:rPr lang="en-US" altLang="en-US" dirty="0">
                <a:latin typeface="Calibri" panose="020F0502020204030204" pitchFamily="34" charset="0"/>
              </a:rPr>
              <a:t>Team can add or subtract items from the list. Product Owner is not allowed to do it</a:t>
            </a:r>
          </a:p>
          <a:p>
            <a:pPr>
              <a:buFont typeface="Wingdings" panose="05000000000000000000" pitchFamily="2" charset="2"/>
              <a:buNone/>
            </a:pPr>
            <a:endParaRPr lang="en-US" altLang="en-US" dirty="0">
              <a:latin typeface="Calibri" panose="020F0502020204030204" pitchFamily="34" charset="0"/>
            </a:endParaRPr>
          </a:p>
          <a:p>
            <a:endParaRPr lang="en-US" altLang="en-US" dirty="0">
              <a:latin typeface="Calibri" panose="020F0502020204030204" pitchFamily="34" charset="0"/>
            </a:endParaRPr>
          </a:p>
          <a:p>
            <a:pPr>
              <a:buFont typeface="Wingdings" panose="05000000000000000000" pitchFamily="2" charset="2"/>
              <a:buNone/>
            </a:pPr>
            <a:endParaRPr lang="en-US" altLang="en-US" dirty="0">
              <a:latin typeface="Calibri" panose="020F0502020204030204" pitchFamily="34" charset="0"/>
            </a:endParaRPr>
          </a:p>
          <a:p>
            <a:endParaRPr lang="ru-RU" altLang="en-US" dirty="0">
              <a:latin typeface="Calibri" panose="020F0502020204030204" pitchFamily="34" charset="0"/>
            </a:endParaRPr>
          </a:p>
        </p:txBody>
      </p:sp>
      <p:pic>
        <p:nvPicPr>
          <p:cNvPr id="7" name="Picture 6"/>
          <p:cNvPicPr>
            <a:picLocks noChangeAspect="1"/>
          </p:cNvPicPr>
          <p:nvPr/>
        </p:nvPicPr>
        <p:blipFill>
          <a:blip r:embed="rId2"/>
          <a:stretch>
            <a:fillRect/>
          </a:stretch>
        </p:blipFill>
        <p:spPr>
          <a:xfrm>
            <a:off x="1690007" y="4343400"/>
            <a:ext cx="5777593" cy="1540457"/>
          </a:xfrm>
          <a:prstGeom prst="rect">
            <a:avLst/>
          </a:prstGeom>
        </p:spPr>
      </p:pic>
    </p:spTree>
    <p:extLst>
      <p:ext uri="{BB962C8B-B14F-4D97-AF65-F5344CB8AC3E}">
        <p14:creationId xmlns:p14="http://schemas.microsoft.com/office/powerpoint/2010/main" val="42259597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09599" y="609600"/>
            <a:ext cx="6347713" cy="762000"/>
          </a:xfrm>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Burn down Charts</a:t>
            </a:r>
            <a:endParaRPr lang="ru-RU" alt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54275" name="Rectangle 3"/>
          <p:cNvSpPr>
            <a:spLocks noGrp="1" noChangeArrowheads="1"/>
          </p:cNvSpPr>
          <p:nvPr>
            <p:ph idx="1"/>
          </p:nvPr>
        </p:nvSpPr>
        <p:spPr>
          <a:xfrm>
            <a:off x="609598" y="1371600"/>
            <a:ext cx="6347714" cy="3880773"/>
          </a:xfrm>
        </p:spPr>
        <p:txBody>
          <a:bodyPr>
            <a:normAutofit/>
          </a:bodyPr>
          <a:lstStyle/>
          <a:p>
            <a:r>
              <a:rPr lang="en-US" altLang="en-US" sz="2400" dirty="0">
                <a:latin typeface="Calibri" panose="020F0502020204030204" pitchFamily="34" charset="0"/>
              </a:rPr>
              <a:t>Are used to represent “work done”.</a:t>
            </a:r>
          </a:p>
          <a:p>
            <a:r>
              <a:rPr lang="en-US" altLang="en-US" sz="2400" dirty="0">
                <a:latin typeface="Calibri" panose="020F0502020204030204" pitchFamily="34" charset="0"/>
              </a:rPr>
              <a:t>Are wonderful Information </a:t>
            </a:r>
            <a:r>
              <a:rPr lang="en-US" altLang="en-US" sz="2400" dirty="0" smtClean="0">
                <a:latin typeface="Calibri" panose="020F0502020204030204" pitchFamily="34" charset="0"/>
              </a:rPr>
              <a:t>Radiators</a:t>
            </a:r>
          </a:p>
          <a:p>
            <a:r>
              <a:rPr lang="en-US" altLang="en-US" sz="2400" dirty="0">
                <a:latin typeface="Calibri" panose="020F0502020204030204" pitchFamily="34" charset="0"/>
              </a:rPr>
              <a:t>X-Axis: time (usually in days)</a:t>
            </a:r>
          </a:p>
          <a:p>
            <a:pPr marL="0" indent="0">
              <a:buNone/>
            </a:pPr>
            <a:r>
              <a:rPr lang="en-US" altLang="en-US" sz="2400" dirty="0" smtClean="0">
                <a:latin typeface="Calibri" panose="020F0502020204030204" pitchFamily="34" charset="0"/>
              </a:rPr>
              <a:t>     Y-Axis</a:t>
            </a:r>
            <a:r>
              <a:rPr lang="en-US" altLang="en-US" sz="2400" dirty="0">
                <a:latin typeface="Calibri" panose="020F0502020204030204" pitchFamily="34" charset="0"/>
              </a:rPr>
              <a:t>: remaining </a:t>
            </a:r>
            <a:r>
              <a:rPr lang="en-US" altLang="en-US" sz="2400" dirty="0" smtClean="0">
                <a:latin typeface="Calibri" panose="020F0502020204030204" pitchFamily="34" charset="0"/>
              </a:rPr>
              <a:t>effort</a:t>
            </a:r>
            <a:endParaRPr lang="en-US" altLang="en-US" sz="2400" dirty="0">
              <a:latin typeface="Calibri" panose="020F0502020204030204" pitchFamily="34" charset="0"/>
            </a:endParaRPr>
          </a:p>
          <a:p>
            <a:r>
              <a:rPr lang="en-US" altLang="en-US" sz="2400" dirty="0">
                <a:latin typeface="Calibri" panose="020F0502020204030204" pitchFamily="34" charset="0"/>
              </a:rPr>
              <a:t>3 Types:</a:t>
            </a:r>
          </a:p>
          <a:p>
            <a:pPr lvl="1"/>
            <a:r>
              <a:rPr lang="en-US" altLang="en-US" sz="2000" dirty="0">
                <a:latin typeface="Calibri" panose="020F0502020204030204" pitchFamily="34" charset="0"/>
              </a:rPr>
              <a:t>Sprint Burn down Chart (progress of the Sprint)</a:t>
            </a:r>
          </a:p>
          <a:p>
            <a:pPr lvl="1"/>
            <a:r>
              <a:rPr lang="en-US" altLang="en-US" sz="2000" dirty="0">
                <a:latin typeface="Calibri" panose="020F0502020204030204" pitchFamily="34" charset="0"/>
              </a:rPr>
              <a:t>Release Burn down Chart (progress of release)</a:t>
            </a:r>
          </a:p>
          <a:p>
            <a:pPr lvl="1"/>
            <a:r>
              <a:rPr lang="en-US" altLang="en-US" sz="2000" dirty="0">
                <a:latin typeface="Calibri" panose="020F0502020204030204" pitchFamily="34" charset="0"/>
              </a:rPr>
              <a:t>Product Burn down chart (progress of the Product</a:t>
            </a:r>
            <a:r>
              <a:rPr lang="en-US" altLang="en-US" sz="2000" dirty="0" smtClean="0">
                <a:latin typeface="Calibri" panose="020F0502020204030204" pitchFamily="34" charset="0"/>
              </a:rPr>
              <a:t>)</a:t>
            </a:r>
          </a:p>
        </p:txBody>
      </p:sp>
    </p:spTree>
    <p:extLst>
      <p:ext uri="{BB962C8B-B14F-4D97-AF65-F5344CB8AC3E}">
        <p14:creationId xmlns:p14="http://schemas.microsoft.com/office/powerpoint/2010/main" val="4022965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09599" y="609600"/>
            <a:ext cx="6347713" cy="584862"/>
          </a:xfrm>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Sprint Burn down Chart</a:t>
            </a:r>
            <a:endParaRPr lang="ru-RU" alt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57347" name="Rectangle 3"/>
          <p:cNvSpPr>
            <a:spLocks noGrp="1" noChangeArrowheads="1"/>
          </p:cNvSpPr>
          <p:nvPr>
            <p:ph idx="1"/>
          </p:nvPr>
        </p:nvSpPr>
        <p:spPr>
          <a:xfrm>
            <a:off x="381000" y="1374444"/>
            <a:ext cx="4400550" cy="4351338"/>
          </a:xfrm>
        </p:spPr>
        <p:txBody>
          <a:bodyPr>
            <a:normAutofit/>
          </a:bodyPr>
          <a:lstStyle/>
          <a:p>
            <a:r>
              <a:rPr lang="en-US" altLang="en-US" sz="2400" dirty="0">
                <a:latin typeface="Calibri" panose="020F0502020204030204" pitchFamily="34" charset="0"/>
              </a:rPr>
              <a:t>Depicts the total Sprint Backlog hours remaining per day</a:t>
            </a:r>
          </a:p>
          <a:p>
            <a:r>
              <a:rPr lang="en-US" altLang="en-US" sz="2400" dirty="0">
                <a:latin typeface="Calibri" panose="020F0502020204030204" pitchFamily="34" charset="0"/>
              </a:rPr>
              <a:t>Shows the estimated amount of time to release</a:t>
            </a:r>
            <a:r>
              <a:rPr lang="ru-RU" altLang="en-US" sz="2400" dirty="0">
                <a:latin typeface="Calibri" panose="020F0502020204030204" pitchFamily="34" charset="0"/>
              </a:rPr>
              <a:t> </a:t>
            </a:r>
            <a:endParaRPr lang="en-US" altLang="en-US" sz="2400" dirty="0">
              <a:latin typeface="Calibri" panose="020F0502020204030204" pitchFamily="34" charset="0"/>
            </a:endParaRPr>
          </a:p>
          <a:p>
            <a:r>
              <a:rPr lang="en-US" altLang="en-US" sz="2400" dirty="0">
                <a:latin typeface="Calibri" panose="020F0502020204030204" pitchFamily="34" charset="0"/>
              </a:rPr>
              <a:t>Ideally should burn down to zero to the end of the Sprint</a:t>
            </a:r>
          </a:p>
          <a:p>
            <a:r>
              <a:rPr lang="en-US" altLang="en-US" sz="2400" dirty="0">
                <a:latin typeface="Calibri" panose="020F0502020204030204" pitchFamily="34" charset="0"/>
              </a:rPr>
              <a:t>Actually is not a straight line</a:t>
            </a:r>
          </a:p>
          <a:p>
            <a:r>
              <a:rPr lang="en-US" altLang="en-US" sz="2400" dirty="0">
                <a:latin typeface="Calibri" panose="020F0502020204030204" pitchFamily="34" charset="0"/>
              </a:rPr>
              <a:t>Can bump UP</a:t>
            </a:r>
            <a:endParaRPr lang="ru-RU" altLang="en-US" sz="2400" dirty="0">
              <a:latin typeface="Calibri" panose="020F0502020204030204" pitchFamily="34" charset="0"/>
            </a:endParaRPr>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1825625"/>
            <a:ext cx="4648200" cy="3584574"/>
          </a:xfrm>
          <a:prstGeom prst="rect">
            <a:avLst/>
          </a:prstGeom>
        </p:spPr>
      </p:pic>
    </p:spTree>
    <p:extLst>
      <p:ext uri="{BB962C8B-B14F-4D97-AF65-F5344CB8AC3E}">
        <p14:creationId xmlns:p14="http://schemas.microsoft.com/office/powerpoint/2010/main" val="3188208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48164" y="1981200"/>
            <a:ext cx="5523672" cy="3785652"/>
          </a:xfrm>
          <a:prstGeom prst="rect">
            <a:avLst/>
          </a:prstGeom>
        </p:spPr>
        <p:txBody>
          <a:bodyPr wrap="square">
            <a:spAutoFit/>
          </a:bodyPr>
          <a:lstStyle/>
          <a:p>
            <a:pPr marL="257175" indent="-257175">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Project management is the discipline of initiating, planning, executing, controlling, and closing the work of a team to achieve specific goals and meet specific success criteria.</a:t>
            </a:r>
          </a:p>
          <a:p>
            <a:endParaRPr lang="en-US" sz="2400" dirty="0">
              <a:latin typeface="Calibri" panose="020F0502020204030204" pitchFamily="34" charset="0"/>
              <a:cs typeface="Times New Roman" panose="02020603050405020304" pitchFamily="18" charset="0"/>
            </a:endParaRPr>
          </a:p>
          <a:p>
            <a:pPr marL="257175" indent="-257175">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Strive to meet the triple constraint (project scope, time, and cost goals) and also facilitate the entire process to meet the needs and expectations.</a:t>
            </a:r>
          </a:p>
        </p:txBody>
      </p:sp>
      <p:sp>
        <p:nvSpPr>
          <p:cNvPr id="4" name="TextBox 3"/>
          <p:cNvSpPr txBox="1"/>
          <p:nvPr/>
        </p:nvSpPr>
        <p:spPr>
          <a:xfrm>
            <a:off x="914400" y="1219200"/>
            <a:ext cx="5791200" cy="1077218"/>
          </a:xfrm>
          <a:prstGeom prst="rect">
            <a:avLst/>
          </a:prstGeom>
          <a:noFill/>
        </p:spPr>
        <p:txBody>
          <a:bodyPr wrap="square" rtlCol="0">
            <a:spAutoFit/>
          </a:bodyPr>
          <a:lstStyle/>
          <a:p>
            <a:r>
              <a:rPr lang="en-US" sz="3200" dirty="0">
                <a:solidFill>
                  <a:schemeClr val="accent1"/>
                </a:solidFill>
                <a:latin typeface="Segoe UI" panose="020B0502040204020203" pitchFamily="34" charset="0"/>
                <a:ea typeface="Segoe UI" panose="020B0502040204020203" pitchFamily="34" charset="0"/>
                <a:cs typeface="Segoe UI" panose="020B0502040204020203" pitchFamily="34" charset="0"/>
              </a:rPr>
              <a:t>What is Project Management?</a:t>
            </a:r>
            <a:br>
              <a:rPr lang="en-US" sz="3200" dirty="0">
                <a:solidFill>
                  <a:schemeClr val="accent1"/>
                </a:solidFill>
                <a:latin typeface="Segoe UI" panose="020B0502040204020203" pitchFamily="34" charset="0"/>
                <a:ea typeface="Segoe UI" panose="020B0502040204020203" pitchFamily="34" charset="0"/>
                <a:cs typeface="Segoe UI" panose="020B0502040204020203" pitchFamily="34" charset="0"/>
              </a:rPr>
            </a:br>
            <a:endParaRPr lang="en-US" sz="3200"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607988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Release Burn down Chart</a:t>
            </a:r>
            <a:endParaRPr lang="ru-RU" alt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58371" name="Rectangle 3"/>
          <p:cNvSpPr>
            <a:spLocks noGrp="1" noChangeArrowheads="1"/>
          </p:cNvSpPr>
          <p:nvPr>
            <p:ph idx="1"/>
          </p:nvPr>
        </p:nvSpPr>
        <p:spPr>
          <a:xfrm>
            <a:off x="609599" y="1369324"/>
            <a:ext cx="3943350" cy="4351338"/>
          </a:xfrm>
        </p:spPr>
        <p:txBody>
          <a:bodyPr>
            <a:normAutofit/>
          </a:bodyPr>
          <a:lstStyle/>
          <a:p>
            <a:r>
              <a:rPr lang="en-US" altLang="en-US" sz="2400" dirty="0">
                <a:latin typeface="Calibri" panose="020F0502020204030204" pitchFamily="34" charset="0"/>
              </a:rPr>
              <a:t>Will the release be done on right time?</a:t>
            </a:r>
          </a:p>
          <a:p>
            <a:r>
              <a:rPr lang="en-US" altLang="en-US" sz="2400" dirty="0">
                <a:latin typeface="Calibri" panose="020F0502020204030204" pitchFamily="34" charset="0"/>
              </a:rPr>
              <a:t>X-axis: sprints</a:t>
            </a:r>
          </a:p>
          <a:p>
            <a:r>
              <a:rPr lang="en-US" altLang="en-US" sz="2400" dirty="0">
                <a:latin typeface="Calibri" panose="020F0502020204030204" pitchFamily="34" charset="0"/>
              </a:rPr>
              <a:t>Y-axis: amount of hours remaining</a:t>
            </a:r>
          </a:p>
          <a:p>
            <a:r>
              <a:rPr lang="en-US" altLang="en-US" sz="2400" dirty="0">
                <a:latin typeface="Calibri" panose="020F0502020204030204" pitchFamily="34" charset="0"/>
              </a:rPr>
              <a:t>The estimated work remaining can also burn up</a:t>
            </a:r>
          </a:p>
          <a:p>
            <a:pPr>
              <a:buFont typeface="Wingdings" panose="05000000000000000000" pitchFamily="2" charset="2"/>
              <a:buNone/>
            </a:pPr>
            <a:endParaRPr lang="ru-RU" altLang="en-US" sz="2400" dirty="0">
              <a:latin typeface="Calibri" panose="020F0502020204030204" pitchFamily="34" charset="0"/>
            </a:endParaRPr>
          </a:p>
        </p:txBody>
      </p:sp>
      <p:pic>
        <p:nvPicPr>
          <p:cNvPr id="7"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1825626"/>
            <a:ext cx="4419600" cy="3438734"/>
          </a:xfrm>
          <a:prstGeom prst="rect">
            <a:avLst/>
          </a:prstGeom>
        </p:spPr>
      </p:pic>
    </p:spTree>
    <p:extLst>
      <p:ext uri="{BB962C8B-B14F-4D97-AF65-F5344CB8AC3E}">
        <p14:creationId xmlns:p14="http://schemas.microsoft.com/office/powerpoint/2010/main" val="57953722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p:txBody>
          <a:bodyPr/>
          <a:lstStyle/>
          <a:p>
            <a:r>
              <a:rPr lang="de-DE" altLang="en-US" dirty="0" smtClean="0">
                <a:latin typeface="Calibri" panose="020F0502020204030204" pitchFamily="34" charset="0"/>
              </a:rPr>
              <a:t>	Pros                    			     Cons		</a:t>
            </a:r>
            <a:endParaRPr lang="de-DE" altLang="en-US" dirty="0">
              <a:latin typeface="Calibri" panose="020F0502020204030204" pitchFamily="34" charset="0"/>
            </a:endParaRPr>
          </a:p>
        </p:txBody>
      </p:sp>
      <p:sp>
        <p:nvSpPr>
          <p:cNvPr id="10245" name="Rectangle 5"/>
          <p:cNvSpPr>
            <a:spLocks noGrp="1" noChangeArrowheads="1"/>
          </p:cNvSpPr>
          <p:nvPr>
            <p:ph sz="half" idx="1"/>
          </p:nvPr>
        </p:nvSpPr>
        <p:spPr>
          <a:xfrm>
            <a:off x="566738" y="1752600"/>
            <a:ext cx="3925887" cy="4267200"/>
          </a:xfrm>
        </p:spPr>
        <p:txBody>
          <a:bodyPr>
            <a:noAutofit/>
          </a:bodyPr>
          <a:lstStyle/>
          <a:p>
            <a:r>
              <a:rPr lang="en-US" altLang="en-US" sz="2000" dirty="0" smtClean="0">
                <a:latin typeface="Calibri" panose="020F0502020204030204" pitchFamily="34" charset="0"/>
              </a:rPr>
              <a:t>Completely </a:t>
            </a:r>
            <a:r>
              <a:rPr lang="en-US" altLang="en-US" sz="2000" dirty="0">
                <a:latin typeface="Calibri" panose="020F0502020204030204" pitchFamily="34" charset="0"/>
              </a:rPr>
              <a:t>developed and </a:t>
            </a:r>
            <a:r>
              <a:rPr lang="en-US" altLang="en-US" sz="2000" dirty="0" smtClean="0">
                <a:latin typeface="Calibri" panose="020F0502020204030204" pitchFamily="34" charset="0"/>
              </a:rPr>
              <a:t>tested </a:t>
            </a:r>
            <a:r>
              <a:rPr lang="en-US" altLang="en-US" sz="2000" dirty="0">
                <a:latin typeface="Calibri" panose="020F0502020204030204" pitchFamily="34" charset="0"/>
              </a:rPr>
              <a:t>features in short iterations </a:t>
            </a:r>
            <a:endParaRPr lang="en-US" altLang="en-US" sz="2000" dirty="0" smtClean="0">
              <a:latin typeface="Calibri" panose="020F0502020204030204" pitchFamily="34" charset="0"/>
            </a:endParaRPr>
          </a:p>
          <a:p>
            <a:r>
              <a:rPr lang="en-US" altLang="en-US" sz="2000" dirty="0" smtClean="0">
                <a:latin typeface="Calibri" panose="020F0502020204030204" pitchFamily="34" charset="0"/>
                <a:sym typeface="Wingdings" panose="05000000000000000000" pitchFamily="2" charset="2"/>
              </a:rPr>
              <a:t>Simplicity </a:t>
            </a:r>
            <a:r>
              <a:rPr lang="en-US" altLang="en-US" sz="2000" dirty="0">
                <a:latin typeface="Calibri" panose="020F0502020204030204" pitchFamily="34" charset="0"/>
                <a:sym typeface="Wingdings" panose="05000000000000000000" pitchFamily="2" charset="2"/>
              </a:rPr>
              <a:t>of the </a:t>
            </a:r>
            <a:r>
              <a:rPr lang="en-US" altLang="en-US" sz="2000" dirty="0" smtClean="0">
                <a:latin typeface="Calibri" panose="020F0502020204030204" pitchFamily="34" charset="0"/>
                <a:sym typeface="Wingdings" panose="05000000000000000000" pitchFamily="2" charset="2"/>
              </a:rPr>
              <a:t>process</a:t>
            </a:r>
          </a:p>
          <a:p>
            <a:r>
              <a:rPr lang="en-US" sz="2000" dirty="0">
                <a:latin typeface="Calibri" panose="020F0502020204030204" pitchFamily="34" charset="0"/>
              </a:rPr>
              <a:t>We can measure Individual productivity with Daily </a:t>
            </a:r>
            <a:r>
              <a:rPr lang="en-US" sz="2000" dirty="0" smtClean="0">
                <a:latin typeface="Calibri" panose="020F0502020204030204" pitchFamily="34" charset="0"/>
              </a:rPr>
              <a:t>Meetings</a:t>
            </a:r>
            <a:endParaRPr lang="en-US" altLang="en-US" sz="2000" dirty="0">
              <a:latin typeface="Calibri" panose="020F0502020204030204" pitchFamily="34" charset="0"/>
            </a:endParaRPr>
          </a:p>
          <a:p>
            <a:r>
              <a:rPr lang="en-US" altLang="en-US" sz="2000" dirty="0" smtClean="0">
                <a:latin typeface="Calibri" panose="020F0502020204030204" pitchFamily="34" charset="0"/>
              </a:rPr>
              <a:t>each </a:t>
            </a:r>
            <a:r>
              <a:rPr lang="en-US" altLang="en-US" sz="2000" dirty="0">
                <a:latin typeface="Calibri" panose="020F0502020204030204" pitchFamily="34" charset="0"/>
              </a:rPr>
              <a:t>team member carries a lot of </a:t>
            </a:r>
            <a:r>
              <a:rPr lang="en-US" altLang="en-US" sz="2000" dirty="0" smtClean="0">
                <a:latin typeface="Calibri" panose="020F0502020204030204" pitchFamily="34" charset="0"/>
              </a:rPr>
              <a:t>responsibility</a:t>
            </a:r>
          </a:p>
          <a:p>
            <a:r>
              <a:rPr lang="en-US" altLang="en-US" sz="2000" dirty="0" smtClean="0">
                <a:latin typeface="Calibri" panose="020F0502020204030204" pitchFamily="34" charset="0"/>
              </a:rPr>
              <a:t>Improved communication</a:t>
            </a:r>
          </a:p>
          <a:p>
            <a:r>
              <a:rPr lang="en-US" sz="2000" dirty="0">
                <a:latin typeface="Calibri" panose="020F0502020204030204" pitchFamily="34" charset="0"/>
              </a:rPr>
              <a:t>Issues are identified well in advance and can easily resolve them</a:t>
            </a:r>
          </a:p>
          <a:p>
            <a:endParaRPr lang="en-US" altLang="en-US" sz="2000" dirty="0" smtClean="0">
              <a:latin typeface="Calibri" panose="020F0502020204030204" pitchFamily="34" charset="0"/>
            </a:endParaRPr>
          </a:p>
        </p:txBody>
      </p:sp>
      <p:sp>
        <p:nvSpPr>
          <p:cNvPr id="10246" name="Rectangle 6"/>
          <p:cNvSpPr>
            <a:spLocks noGrp="1" noChangeArrowheads="1"/>
          </p:cNvSpPr>
          <p:nvPr>
            <p:ph sz="half" idx="2"/>
          </p:nvPr>
        </p:nvSpPr>
        <p:spPr>
          <a:xfrm>
            <a:off x="4641850" y="1752600"/>
            <a:ext cx="3925888" cy="4267200"/>
          </a:xfrm>
        </p:spPr>
        <p:txBody>
          <a:bodyPr>
            <a:normAutofit/>
          </a:bodyPr>
          <a:lstStyle/>
          <a:p>
            <a:pPr lvl="1"/>
            <a:r>
              <a:rPr lang="en-US" altLang="en-US" sz="2000" dirty="0" smtClean="0">
                <a:latin typeface="Calibri" panose="020F0502020204030204" pitchFamily="34" charset="0"/>
              </a:rPr>
              <a:t>“</a:t>
            </a:r>
            <a:r>
              <a:rPr lang="en-US" altLang="en-US" sz="2000" dirty="0">
                <a:latin typeface="Calibri" panose="020F0502020204030204" pitchFamily="34" charset="0"/>
              </a:rPr>
              <a:t>Undisciplined hacking” (no written documentation)</a:t>
            </a:r>
          </a:p>
          <a:p>
            <a:pPr lvl="1">
              <a:spcAft>
                <a:spcPts val="800"/>
              </a:spcAft>
            </a:pPr>
            <a:r>
              <a:rPr lang="en-US" sz="2000" dirty="0">
                <a:latin typeface="Calibri" panose="020F0502020204030204" pitchFamily="34" charset="0"/>
              </a:rPr>
              <a:t>Absence of team members commitment leads to failure of project</a:t>
            </a:r>
          </a:p>
          <a:p>
            <a:pPr lvl="1"/>
            <a:r>
              <a:rPr lang="en-US" sz="2000" dirty="0" smtClean="0"/>
              <a:t>Agile </a:t>
            </a:r>
            <a:r>
              <a:rPr lang="en-US" sz="2000" dirty="0"/>
              <a:t>Scrum is one of the leading </a:t>
            </a:r>
            <a:r>
              <a:rPr lang="en-US" sz="2000" dirty="0" smtClean="0"/>
              <a:t>causes of scope creep</a:t>
            </a:r>
            <a:r>
              <a:rPr lang="en-US" sz="2000" dirty="0"/>
              <a:t>.</a:t>
            </a:r>
            <a:endParaRPr lang="en-US" altLang="en-US" sz="2000" dirty="0">
              <a:latin typeface="Calibri" panose="020F0502020204030204" pitchFamily="34" charset="0"/>
            </a:endParaRPr>
          </a:p>
        </p:txBody>
      </p:sp>
      <p:pic>
        <p:nvPicPr>
          <p:cNvPr id="9" name="Picture 10" descr="http://www.okcseminari.rs/pluginfile.php/4900/course/summary/naslovana_0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4184" y="404214"/>
            <a:ext cx="1756881" cy="124738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hape 106"/>
          <p:cNvCxnSpPr/>
          <p:nvPr/>
        </p:nvCxnSpPr>
        <p:spPr>
          <a:xfrm>
            <a:off x="4555283" y="2592133"/>
            <a:ext cx="33433" cy="2588134"/>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39301500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7886700" cy="1325563"/>
          </a:xfrm>
        </p:spPr>
        <p:txBody>
          <a:bodyPr>
            <a:normAutofit/>
          </a:bodyPr>
          <a:lstStyle/>
          <a:p>
            <a:pPr algn="ctr"/>
            <a:r>
              <a:rPr lang="en-US" sz="6000" b="1" dirty="0" smtClean="0"/>
              <a:t>RUP</a:t>
            </a:r>
            <a:endParaRPr lang="en-US" sz="60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1660" y="1600200"/>
            <a:ext cx="6203380" cy="4627722"/>
          </a:xfrm>
          <a:prstGeom prst="rect">
            <a:avLst/>
          </a:prstGeom>
        </p:spPr>
      </p:pic>
    </p:spTree>
    <p:extLst>
      <p:ext uri="{BB962C8B-B14F-4D97-AF65-F5344CB8AC3E}">
        <p14:creationId xmlns:p14="http://schemas.microsoft.com/office/powerpoint/2010/main" val="5277656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latin typeface="Segoe UI" panose="020B0502040204020203" pitchFamily="34" charset="0"/>
                <a:ea typeface="Segoe UI" panose="020B0502040204020203" pitchFamily="34" charset="0"/>
                <a:cs typeface="Segoe UI" panose="020B0502040204020203" pitchFamily="34" charset="0"/>
              </a:rPr>
              <a:t>Unified Process</a:t>
            </a: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202054" y="609600"/>
            <a:ext cx="7875146" cy="3741738"/>
          </a:xfrm>
        </p:spPr>
        <p:txBody>
          <a:bodyPr>
            <a:normAutofit/>
          </a:bodyPr>
          <a:lstStyle/>
          <a:p>
            <a:pPr>
              <a:lnSpc>
                <a:spcPct val="150000"/>
              </a:lnSpc>
            </a:pPr>
            <a:endParaRPr lang="en-US" sz="2400" dirty="0" smtClean="0"/>
          </a:p>
          <a:p>
            <a:pPr>
              <a:lnSpc>
                <a:spcPct val="150000"/>
              </a:lnSpc>
            </a:pPr>
            <a:r>
              <a:rPr lang="en-US" sz="2400" dirty="0" smtClean="0"/>
              <a:t>The Unified Software Development Process or Unified Process is a popular iterative and incremental software development process framework.</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29" y="3200400"/>
            <a:ext cx="6670196" cy="3430387"/>
          </a:xfrm>
          <a:prstGeom prst="rect">
            <a:avLst/>
          </a:prstGeom>
        </p:spPr>
      </p:pic>
    </p:spTree>
    <p:extLst>
      <p:ext uri="{BB962C8B-B14F-4D97-AF65-F5344CB8AC3E}">
        <p14:creationId xmlns:p14="http://schemas.microsoft.com/office/powerpoint/2010/main" val="4578750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681620158"/>
              </p:ext>
            </p:extLst>
          </p:nvPr>
        </p:nvGraphicFramePr>
        <p:xfrm>
          <a:off x="76200" y="1600200"/>
          <a:ext cx="6324600" cy="3184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1"/>
          <p:cNvSpPr txBox="1">
            <a:spLocks/>
          </p:cNvSpPr>
          <p:nvPr/>
        </p:nvSpPr>
        <p:spPr>
          <a:xfrm>
            <a:off x="762000" y="609600"/>
            <a:ext cx="7581900" cy="685800"/>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sz="3200" dirty="0" smtClean="0">
                <a:solidFill>
                  <a:schemeClr val="accent1"/>
                </a:solidFill>
                <a:latin typeface="Segoe UI" panose="020B0502040204020203" pitchFamily="34" charset="0"/>
                <a:ea typeface="Segoe UI" panose="020B0502040204020203" pitchFamily="34" charset="0"/>
                <a:cs typeface="Segoe UI" panose="020B0502040204020203" pitchFamily="34" charset="0"/>
              </a:rPr>
              <a:t>Unified Process (Contd.)</a:t>
            </a:r>
            <a:endParaRPr lang="en-US" sz="3200"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01880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smtClean="0">
                <a:latin typeface="Segoe UI" panose="020B0502040204020203" pitchFamily="34" charset="0"/>
                <a:ea typeface="Segoe UI" panose="020B0502040204020203" pitchFamily="34" charset="0"/>
                <a:cs typeface="Segoe UI" panose="020B0502040204020203" pitchFamily="34" charset="0"/>
              </a:rPr>
              <a:t>Rational Unified Process (RUP)</a:t>
            </a: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228600" y="914400"/>
            <a:ext cx="7886700" cy="4724400"/>
          </a:xfrm>
        </p:spPr>
        <p:txBody>
          <a:bodyPr>
            <a:noAutofit/>
          </a:bodyPr>
          <a:lstStyle/>
          <a:p>
            <a:endParaRPr lang="en-US" sz="2400" dirty="0" smtClean="0">
              <a:latin typeface="Calibri" panose="020F0502020204030204" pitchFamily="34" charset="0"/>
            </a:endParaRPr>
          </a:p>
          <a:p>
            <a:r>
              <a:rPr lang="en-US" sz="2400" dirty="0" smtClean="0">
                <a:latin typeface="Calibri" panose="020F0502020204030204" pitchFamily="34" charset="0"/>
              </a:rPr>
              <a:t>RUP is a specific implementation of the Unified Process.</a:t>
            </a:r>
          </a:p>
          <a:p>
            <a:r>
              <a:rPr lang="en-US" sz="2000" dirty="0" smtClean="0">
                <a:latin typeface="Calibri" panose="020F0502020204030204" pitchFamily="34" charset="0"/>
              </a:rPr>
              <a:t> </a:t>
            </a:r>
            <a:r>
              <a:rPr lang="en-US" sz="2400" dirty="0" smtClean="0">
                <a:latin typeface="Calibri" panose="020F0502020204030204" pitchFamily="34" charset="0"/>
              </a:rPr>
              <a:t>Iterative software development process framework created by the Rational Software Corporation, a division of IBM since 2003.</a:t>
            </a:r>
          </a:p>
          <a:p>
            <a:r>
              <a:rPr lang="en-US" sz="2400" dirty="0">
                <a:latin typeface="Calibri" panose="020F0502020204030204" pitchFamily="34" charset="0"/>
              </a:rPr>
              <a:t>The resulting "Rational Unified Process" (RUP) completed a strategic tripod for Rational:</a:t>
            </a:r>
          </a:p>
          <a:p>
            <a:pPr lvl="1"/>
            <a:r>
              <a:rPr lang="en-US" sz="2100" dirty="0">
                <a:latin typeface="Calibri" panose="020F0502020204030204" pitchFamily="34" charset="0"/>
              </a:rPr>
              <a:t>a </a:t>
            </a:r>
            <a:r>
              <a:rPr lang="en-US" sz="2100" i="1" dirty="0">
                <a:latin typeface="Calibri" panose="020F0502020204030204" pitchFamily="34" charset="0"/>
              </a:rPr>
              <a:t>tailorable process</a:t>
            </a:r>
            <a:r>
              <a:rPr lang="en-US" sz="2100" dirty="0">
                <a:latin typeface="Calibri" panose="020F0502020204030204" pitchFamily="34" charset="0"/>
              </a:rPr>
              <a:t> that guided development</a:t>
            </a:r>
          </a:p>
          <a:p>
            <a:pPr lvl="1"/>
            <a:r>
              <a:rPr lang="en-US" sz="2100" i="1" dirty="0">
                <a:latin typeface="Calibri" panose="020F0502020204030204" pitchFamily="34" charset="0"/>
              </a:rPr>
              <a:t>tools</a:t>
            </a:r>
            <a:r>
              <a:rPr lang="en-US" sz="2100" dirty="0">
                <a:latin typeface="Calibri" panose="020F0502020204030204" pitchFamily="34" charset="0"/>
              </a:rPr>
              <a:t> that automated the application of that process</a:t>
            </a:r>
          </a:p>
          <a:p>
            <a:pPr lvl="1"/>
            <a:r>
              <a:rPr lang="en-US" sz="2100" i="1" dirty="0">
                <a:latin typeface="Calibri" panose="020F0502020204030204" pitchFamily="34" charset="0"/>
              </a:rPr>
              <a:t>services</a:t>
            </a:r>
            <a:r>
              <a:rPr lang="en-US" sz="2100" dirty="0">
                <a:latin typeface="Calibri" panose="020F0502020204030204" pitchFamily="34" charset="0"/>
              </a:rPr>
              <a:t> that accelerated adoption of both the process and the tools.</a:t>
            </a:r>
          </a:p>
          <a:p>
            <a:endParaRPr lang="en-US" sz="2000" dirty="0">
              <a:latin typeface="Calibri" panose="020F0502020204030204" pitchFamily="34" charset="0"/>
            </a:endParaRPr>
          </a:p>
        </p:txBody>
      </p:sp>
    </p:spTree>
    <p:extLst>
      <p:ext uri="{BB962C8B-B14F-4D97-AF65-F5344CB8AC3E}">
        <p14:creationId xmlns:p14="http://schemas.microsoft.com/office/powerpoint/2010/main" val="33798014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idx="1"/>
          </p:nvPr>
        </p:nvSpPr>
        <p:spPr>
          <a:xfrm>
            <a:off x="572106" y="457200"/>
            <a:ext cx="7772400" cy="4875212"/>
          </a:xfrm>
        </p:spPr>
        <p:txBody>
          <a:bodyPr>
            <a:normAutofit/>
          </a:bodyPr>
          <a:lstStyle/>
          <a:p>
            <a:r>
              <a:rPr lang="en-US" altLang="en-US" sz="2400" b="1" dirty="0">
                <a:solidFill>
                  <a:schemeClr val="tx1"/>
                </a:solidFill>
                <a:latin typeface="Calibri" panose="020F0502020204030204" pitchFamily="34" charset="0"/>
              </a:rPr>
              <a:t>Team-Unifying Approach</a:t>
            </a:r>
          </a:p>
          <a:p>
            <a:pPr>
              <a:buFont typeface="Arial" panose="020B0604020202020204" pitchFamily="34" charset="0"/>
              <a:buNone/>
            </a:pPr>
            <a:r>
              <a:rPr lang="en-US" altLang="en-US" sz="2400" dirty="0">
                <a:latin typeface="Calibri" panose="020F0502020204030204" pitchFamily="34" charset="0"/>
              </a:rPr>
              <a:t>    The RUP unifies a software team by providing a common view of the development process and a shared vision of a common goal</a:t>
            </a:r>
          </a:p>
          <a:p>
            <a:r>
              <a:rPr lang="en-US" altLang="en-US" sz="2400" b="1" dirty="0">
                <a:solidFill>
                  <a:schemeClr val="tx1"/>
                </a:solidFill>
                <a:latin typeface="Calibri" panose="020F0502020204030204" pitchFamily="34" charset="0"/>
              </a:rPr>
              <a:t>Increased Team Productivity</a:t>
            </a:r>
          </a:p>
          <a:p>
            <a:pPr lvl="1">
              <a:lnSpc>
                <a:spcPct val="77000"/>
              </a:lnSpc>
            </a:pPr>
            <a:r>
              <a:rPr lang="en-US" altLang="en-US" sz="2400" dirty="0">
                <a:latin typeface="Calibri" panose="020F0502020204030204" pitchFamily="34" charset="0"/>
              </a:rPr>
              <a:t>knowledge base of all processes</a:t>
            </a:r>
          </a:p>
          <a:p>
            <a:pPr lvl="1">
              <a:lnSpc>
                <a:spcPct val="77000"/>
              </a:lnSpc>
            </a:pPr>
            <a:r>
              <a:rPr lang="en-US" altLang="en-US" sz="2400" dirty="0">
                <a:latin typeface="Calibri" panose="020F0502020204030204" pitchFamily="34" charset="0"/>
              </a:rPr>
              <a:t>view of how to develop software</a:t>
            </a:r>
          </a:p>
          <a:p>
            <a:pPr lvl="1">
              <a:lnSpc>
                <a:spcPct val="77000"/>
              </a:lnSpc>
            </a:pPr>
            <a:r>
              <a:rPr lang="en-US" altLang="en-US" sz="2400" dirty="0">
                <a:latin typeface="Calibri" panose="020F0502020204030204" pitchFamily="34" charset="0"/>
              </a:rPr>
              <a:t>modeling language</a:t>
            </a:r>
          </a:p>
          <a:p>
            <a:pPr lvl="1">
              <a:lnSpc>
                <a:spcPct val="77000"/>
              </a:lnSpc>
            </a:pPr>
            <a:r>
              <a:rPr lang="en-US" altLang="en-US" sz="2400" dirty="0">
                <a:latin typeface="Calibri" panose="020F0502020204030204" pitchFamily="34" charset="0"/>
              </a:rPr>
              <a:t>Rational provides many tools</a:t>
            </a:r>
          </a:p>
          <a:p>
            <a:endParaRPr lang="en-US" altLang="en-US" sz="2400" dirty="0">
              <a:latin typeface="Calibri" panose="020F0502020204030204" pitchFamily="34" charset="0"/>
            </a:endParaRPr>
          </a:p>
          <a:p>
            <a:endParaRPr lang="en-US" altLang="en-US" sz="2400" dirty="0">
              <a:latin typeface="Calibri" panose="020F0502020204030204" pitchFamily="34" charset="0"/>
            </a:endParaRPr>
          </a:p>
          <a:p>
            <a:pPr>
              <a:buFont typeface="Arial" panose="020B0604020202020204" pitchFamily="34" charset="0"/>
              <a:buNone/>
            </a:pPr>
            <a:endParaRPr lang="en-US" altLang="en-US" sz="2400" dirty="0">
              <a:latin typeface="Calibri" panose="020F0502020204030204" pitchFamily="34" charset="0"/>
            </a:endParaRPr>
          </a:p>
          <a:p>
            <a:pPr>
              <a:buFont typeface="Arial" panose="020B0604020202020204" pitchFamily="34" charset="0"/>
              <a:buNone/>
            </a:pPr>
            <a:endParaRPr lang="en-US" altLang="en-US" sz="2400" dirty="0">
              <a:latin typeface="Calibri" panose="020F0502020204030204" pitchFamily="34" charset="0"/>
            </a:endParaRPr>
          </a:p>
        </p:txBody>
      </p:sp>
      <p:sp>
        <p:nvSpPr>
          <p:cNvPr id="8195" name="Rectangle 3"/>
          <p:cNvSpPr>
            <a:spLocks noChangeArrowheads="1"/>
          </p:cNvSpPr>
          <p:nvPr/>
        </p:nvSpPr>
        <p:spPr bwMode="auto">
          <a:xfrm>
            <a:off x="361950" y="3519488"/>
            <a:ext cx="8489950" cy="237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a:spcBef>
                <a:spcPct val="20000"/>
              </a:spcBef>
              <a:buClr>
                <a:schemeClr val="hlink"/>
              </a:buClr>
              <a:buSzPct val="80000"/>
              <a:buFont typeface="Arial" panose="020B0604020202020204" pitchFamily="34" charset="0"/>
              <a:buChar char="►"/>
              <a:defRPr sz="32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1pPr>
            <a:lvl2pPr marL="800100" indent="-228600">
              <a:spcBef>
                <a:spcPct val="20000"/>
              </a:spcBef>
              <a:buClr>
                <a:schemeClr val="folHlink"/>
              </a:buClr>
              <a:buFont typeface="Wingdings" panose="05000000000000000000" pitchFamily="2" charset="2"/>
              <a:buChar char="§"/>
              <a:defRPr sz="28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2pPr>
            <a:lvl3pPr marL="1200150" indent="-228600">
              <a:spcBef>
                <a:spcPct val="20000"/>
              </a:spcBef>
              <a:buClr>
                <a:schemeClr val="hlink"/>
              </a:buClr>
              <a:buSzPct val="80000"/>
              <a:buFont typeface="Arial" panose="020B0604020202020204" pitchFamily="34" charset="0"/>
              <a:buChar char="►"/>
              <a:defRPr sz="24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3pPr>
            <a:lvl4pPr marL="1600200" indent="-228600">
              <a:spcBef>
                <a:spcPct val="20000"/>
              </a:spcBef>
              <a:buClr>
                <a:schemeClr val="folHlink"/>
              </a:buClr>
              <a:buFont typeface="Wingdings" panose="05000000000000000000" pitchFamily="2" charset="2"/>
              <a:buChar char="§"/>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4pPr>
            <a:lvl5pPr marL="2057400" indent="-228600">
              <a:spcBef>
                <a:spcPct val="20000"/>
              </a:spcBef>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5pPr>
            <a:lvl6pPr marL="25146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6pPr>
            <a:lvl7pPr marL="29718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7pPr>
            <a:lvl8pPr marL="34290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8pPr>
            <a:lvl9pPr marL="3886200" indent="-228600" fontAlgn="base">
              <a:spcBef>
                <a:spcPct val="20000"/>
              </a:spcBef>
              <a:spcAft>
                <a:spcPct val="0"/>
              </a:spcAft>
              <a:buClr>
                <a:schemeClr val="hlink"/>
              </a:buClr>
              <a:buSzPct val="80000"/>
              <a:buFont typeface="Arial" panose="020B0604020202020204" pitchFamily="34" charset="0"/>
              <a:buChar char="►"/>
              <a:defRPr sz="2000">
                <a:solidFill>
                  <a:schemeClr val="tx1"/>
                </a:solidFill>
                <a:effectLst>
                  <a:outerShdw blurRad="38100" dist="38100" dir="2700000" algn="tl">
                    <a:srgbClr val="000000"/>
                  </a:outerShdw>
                </a:effectLst>
                <a:latin typeface="Tahoma" panose="020B0604030504040204" pitchFamily="34" charset="0"/>
                <a:cs typeface="Arial" panose="020B0604020202020204" pitchFamily="34" charset="0"/>
              </a:defRPr>
            </a:lvl9pPr>
          </a:lstStyle>
          <a:p>
            <a:pPr>
              <a:lnSpc>
                <a:spcPct val="77000"/>
              </a:lnSpc>
              <a:buFont typeface="Arial" panose="020B0604020202020204" pitchFamily="34" charset="0"/>
              <a:buNone/>
            </a:pPr>
            <a:endParaRPr lang="en-US" altLang="en-US" sz="2800"/>
          </a:p>
        </p:txBody>
      </p:sp>
      <p:grpSp>
        <p:nvGrpSpPr>
          <p:cNvPr id="8196" name="Group 4"/>
          <p:cNvGrpSpPr>
            <a:grpSpLocks/>
          </p:cNvGrpSpPr>
          <p:nvPr/>
        </p:nvGrpSpPr>
        <p:grpSpPr bwMode="auto">
          <a:xfrm>
            <a:off x="2319338" y="2565400"/>
            <a:ext cx="6824662" cy="4117975"/>
            <a:chOff x="920" y="1465"/>
            <a:chExt cx="4299" cy="2594"/>
          </a:xfrm>
        </p:grpSpPr>
        <p:grpSp>
          <p:nvGrpSpPr>
            <p:cNvPr id="8197" name="Group 5"/>
            <p:cNvGrpSpPr>
              <a:grpSpLocks/>
            </p:cNvGrpSpPr>
            <p:nvPr/>
          </p:nvGrpSpPr>
          <p:grpSpPr bwMode="auto">
            <a:xfrm>
              <a:off x="2335" y="3393"/>
              <a:ext cx="593" cy="666"/>
              <a:chOff x="2546" y="2557"/>
              <a:chExt cx="819" cy="853"/>
            </a:xfrm>
          </p:grpSpPr>
          <p:grpSp>
            <p:nvGrpSpPr>
              <p:cNvPr id="8198" name="Group 6"/>
              <p:cNvGrpSpPr>
                <a:grpSpLocks noChangeAspect="1"/>
              </p:cNvGrpSpPr>
              <p:nvPr/>
            </p:nvGrpSpPr>
            <p:grpSpPr bwMode="auto">
              <a:xfrm>
                <a:off x="2794" y="2557"/>
                <a:ext cx="236" cy="486"/>
                <a:chOff x="-736" y="1508"/>
                <a:chExt cx="186" cy="418"/>
              </a:xfrm>
            </p:grpSpPr>
            <p:sp>
              <p:nvSpPr>
                <p:cNvPr id="8199" name="Oval 7"/>
                <p:cNvSpPr>
                  <a:spLocks noChangeAspect="1" noChangeArrowheads="1"/>
                </p:cNvSpPr>
                <p:nvPr/>
              </p:nvSpPr>
              <p:spPr bwMode="auto">
                <a:xfrm>
                  <a:off x="-691" y="1508"/>
                  <a:ext cx="87" cy="85"/>
                </a:xfrm>
                <a:prstGeom prst="ellipse">
                  <a:avLst/>
                </a:prstGeom>
                <a:solidFill>
                  <a:schemeClr val="hlink"/>
                </a:solidFill>
                <a:ln w="1270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00" name="Freeform 8"/>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chemeClr val="hlink"/>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a:lstStyle/>
                <a:p>
                  <a:endParaRPr lang="en-US"/>
                </a:p>
              </p:txBody>
            </p:sp>
            <p:sp>
              <p:nvSpPr>
                <p:cNvPr id="8201" name="Arc 9"/>
                <p:cNvSpPr>
                  <a:spLocks noChangeAspect="1"/>
                </p:cNvSpPr>
                <p:nvPr/>
              </p:nvSpPr>
              <p:spPr bwMode="auto">
                <a:xfrm>
                  <a:off x="-595" y="1604"/>
                  <a:ext cx="16" cy="14"/>
                </a:xfrm>
                <a:custGeom>
                  <a:avLst/>
                  <a:gdLst>
                    <a:gd name="G0" fmla="+- 1437 0 0"/>
                    <a:gd name="G1" fmla="+- 21600 0 0"/>
                    <a:gd name="G2" fmla="+- 21600 0 0"/>
                    <a:gd name="T0" fmla="*/ 0 w 23037"/>
                    <a:gd name="T1" fmla="*/ 48 h 21600"/>
                    <a:gd name="T2" fmla="*/ 23037 w 23037"/>
                    <a:gd name="T3" fmla="*/ 21600 h 21600"/>
                    <a:gd name="T4" fmla="*/ 1437 w 23037"/>
                    <a:gd name="T5" fmla="*/ 21600 h 21600"/>
                  </a:gdLst>
                  <a:ahLst/>
                  <a:cxnLst>
                    <a:cxn ang="0">
                      <a:pos x="T0" y="T1"/>
                    </a:cxn>
                    <a:cxn ang="0">
                      <a:pos x="T2" y="T3"/>
                    </a:cxn>
                    <a:cxn ang="0">
                      <a:pos x="T4" y="T5"/>
                    </a:cxn>
                  </a:cxnLst>
                  <a:rect l="0" t="0" r="r" b="b"/>
                  <a:pathLst>
                    <a:path w="23037" h="21600" fill="none" extrusionOk="0">
                      <a:moveTo>
                        <a:pt x="-1" y="47"/>
                      </a:moveTo>
                      <a:cubicBezTo>
                        <a:pt x="478" y="15"/>
                        <a:pt x="957" y="0"/>
                        <a:pt x="1437" y="0"/>
                      </a:cubicBezTo>
                      <a:cubicBezTo>
                        <a:pt x="13366" y="0"/>
                        <a:pt x="23037" y="9670"/>
                        <a:pt x="23037" y="21600"/>
                      </a:cubicBezTo>
                    </a:path>
                    <a:path w="23037" h="21600" stroke="0" extrusionOk="0">
                      <a:moveTo>
                        <a:pt x="-1" y="47"/>
                      </a:moveTo>
                      <a:cubicBezTo>
                        <a:pt x="478" y="15"/>
                        <a:pt x="957" y="0"/>
                        <a:pt x="1437" y="0"/>
                      </a:cubicBezTo>
                      <a:cubicBezTo>
                        <a:pt x="13366" y="0"/>
                        <a:pt x="23037" y="9670"/>
                        <a:pt x="23037" y="21600"/>
                      </a:cubicBezTo>
                      <a:lnTo>
                        <a:pt x="1437" y="21600"/>
                      </a:lnTo>
                      <a:close/>
                    </a:path>
                  </a:pathLst>
                </a:custGeom>
                <a:solidFill>
                  <a:schemeClr val="hlink"/>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02" name="Arc 10"/>
                <p:cNvSpPr>
                  <a:spLocks noChangeAspect="1"/>
                </p:cNvSpPr>
                <p:nvPr/>
              </p:nvSpPr>
              <p:spPr bwMode="auto">
                <a:xfrm>
                  <a:off x="-714" y="1603"/>
                  <a:ext cx="33" cy="23"/>
                </a:xfrm>
                <a:custGeom>
                  <a:avLst/>
                  <a:gdLst>
                    <a:gd name="G0" fmla="+- 21600 0 0"/>
                    <a:gd name="G1" fmla="+- 21600 0 0"/>
                    <a:gd name="G2" fmla="+- 21600 0 0"/>
                    <a:gd name="T0" fmla="*/ 228 w 26179"/>
                    <a:gd name="T1" fmla="*/ 24728 h 24728"/>
                    <a:gd name="T2" fmla="*/ 26179 w 26179"/>
                    <a:gd name="T3" fmla="*/ 491 h 24728"/>
                    <a:gd name="T4" fmla="*/ 21600 w 26179"/>
                    <a:gd name="T5" fmla="*/ 21600 h 24728"/>
                  </a:gdLst>
                  <a:ahLst/>
                  <a:cxnLst>
                    <a:cxn ang="0">
                      <a:pos x="T0" y="T1"/>
                    </a:cxn>
                    <a:cxn ang="0">
                      <a:pos x="T2" y="T3"/>
                    </a:cxn>
                    <a:cxn ang="0">
                      <a:pos x="T4" y="T5"/>
                    </a:cxn>
                  </a:cxnLst>
                  <a:rect l="0" t="0" r="r" b="b"/>
                  <a:pathLst>
                    <a:path w="26179" h="24728" fill="none" extrusionOk="0">
                      <a:moveTo>
                        <a:pt x="227" y="24728"/>
                      </a:moveTo>
                      <a:cubicBezTo>
                        <a:pt x="76" y="23692"/>
                        <a:pt x="0" y="22646"/>
                        <a:pt x="0" y="21600"/>
                      </a:cubicBezTo>
                      <a:cubicBezTo>
                        <a:pt x="0" y="9670"/>
                        <a:pt x="9670" y="0"/>
                        <a:pt x="21600" y="0"/>
                      </a:cubicBezTo>
                      <a:cubicBezTo>
                        <a:pt x="23139" y="0"/>
                        <a:pt x="24674" y="164"/>
                        <a:pt x="26179" y="490"/>
                      </a:cubicBezTo>
                    </a:path>
                    <a:path w="26179" h="24728" stroke="0" extrusionOk="0">
                      <a:moveTo>
                        <a:pt x="227" y="24728"/>
                      </a:moveTo>
                      <a:cubicBezTo>
                        <a:pt x="76" y="23692"/>
                        <a:pt x="0" y="22646"/>
                        <a:pt x="0" y="21600"/>
                      </a:cubicBezTo>
                      <a:cubicBezTo>
                        <a:pt x="0" y="9670"/>
                        <a:pt x="9670" y="0"/>
                        <a:pt x="21600" y="0"/>
                      </a:cubicBezTo>
                      <a:cubicBezTo>
                        <a:pt x="23139" y="0"/>
                        <a:pt x="24674" y="164"/>
                        <a:pt x="26179" y="490"/>
                      </a:cubicBezTo>
                      <a:lnTo>
                        <a:pt x="21600" y="21600"/>
                      </a:lnTo>
                      <a:close/>
                    </a:path>
                  </a:pathLst>
                </a:custGeom>
                <a:solidFill>
                  <a:schemeClr val="hlink"/>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03" name="Arc 11"/>
                <p:cNvSpPr>
                  <a:spLocks noChangeAspect="1"/>
                </p:cNvSpPr>
                <p:nvPr/>
              </p:nvSpPr>
              <p:spPr bwMode="auto">
                <a:xfrm>
                  <a:off x="-736" y="1689"/>
                  <a:ext cx="55" cy="43"/>
                </a:xfrm>
                <a:custGeom>
                  <a:avLst/>
                  <a:gdLst>
                    <a:gd name="G0" fmla="+- 21600 0 0"/>
                    <a:gd name="G1" fmla="+- 8704 0 0"/>
                    <a:gd name="G2" fmla="+- 21600 0 0"/>
                    <a:gd name="T0" fmla="*/ 37787 w 37787"/>
                    <a:gd name="T1" fmla="*/ 23006 h 30304"/>
                    <a:gd name="T2" fmla="*/ 1832 w 37787"/>
                    <a:gd name="T3" fmla="*/ 0 h 30304"/>
                    <a:gd name="T4" fmla="*/ 21600 w 37787"/>
                    <a:gd name="T5" fmla="*/ 8704 h 30304"/>
                  </a:gdLst>
                  <a:ahLst/>
                  <a:cxnLst>
                    <a:cxn ang="0">
                      <a:pos x="T0" y="T1"/>
                    </a:cxn>
                    <a:cxn ang="0">
                      <a:pos x="T2" y="T3"/>
                    </a:cxn>
                    <a:cxn ang="0">
                      <a:pos x="T4" y="T5"/>
                    </a:cxn>
                  </a:cxnLst>
                  <a:rect l="0" t="0" r="r" b="b"/>
                  <a:pathLst>
                    <a:path w="37787" h="30304" fill="none" extrusionOk="0">
                      <a:moveTo>
                        <a:pt x="37786" y="23005"/>
                      </a:moveTo>
                      <a:cubicBezTo>
                        <a:pt x="33686" y="27646"/>
                        <a:pt x="27792" y="30304"/>
                        <a:pt x="21600" y="30304"/>
                      </a:cubicBezTo>
                      <a:cubicBezTo>
                        <a:pt x="9670" y="30304"/>
                        <a:pt x="0" y="20633"/>
                        <a:pt x="0" y="8704"/>
                      </a:cubicBezTo>
                      <a:cubicBezTo>
                        <a:pt x="0" y="5706"/>
                        <a:pt x="623" y="2742"/>
                        <a:pt x="1831" y="-1"/>
                      </a:cubicBezTo>
                    </a:path>
                    <a:path w="37787" h="30304" stroke="0" extrusionOk="0">
                      <a:moveTo>
                        <a:pt x="37786" y="23005"/>
                      </a:moveTo>
                      <a:cubicBezTo>
                        <a:pt x="33686" y="27646"/>
                        <a:pt x="27792" y="30304"/>
                        <a:pt x="21600" y="30304"/>
                      </a:cubicBezTo>
                      <a:cubicBezTo>
                        <a:pt x="9670" y="30304"/>
                        <a:pt x="0" y="20633"/>
                        <a:pt x="0" y="8704"/>
                      </a:cubicBezTo>
                      <a:cubicBezTo>
                        <a:pt x="0" y="5706"/>
                        <a:pt x="623" y="2742"/>
                        <a:pt x="1831" y="-1"/>
                      </a:cubicBezTo>
                      <a:lnTo>
                        <a:pt x="21600" y="8704"/>
                      </a:lnTo>
                      <a:close/>
                    </a:path>
                  </a:pathLst>
                </a:custGeom>
                <a:solidFill>
                  <a:schemeClr val="hlink"/>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04" name="Arc 12"/>
                <p:cNvSpPr>
                  <a:spLocks noChangeAspect="1"/>
                </p:cNvSpPr>
                <p:nvPr/>
              </p:nvSpPr>
              <p:spPr bwMode="auto">
                <a:xfrm>
                  <a:off x="-595" y="1672"/>
                  <a:ext cx="45" cy="60"/>
                </a:xfrm>
                <a:custGeom>
                  <a:avLst/>
                  <a:gdLst>
                    <a:gd name="G0" fmla="+- 10621 0 0"/>
                    <a:gd name="G1" fmla="+- 19911 0 0"/>
                    <a:gd name="G2" fmla="+- 21600 0 0"/>
                    <a:gd name="T0" fmla="*/ 18995 w 32221"/>
                    <a:gd name="T1" fmla="*/ 0 h 41511"/>
                    <a:gd name="T2" fmla="*/ 0 w 32221"/>
                    <a:gd name="T3" fmla="*/ 38720 h 41511"/>
                    <a:gd name="T4" fmla="*/ 10621 w 32221"/>
                    <a:gd name="T5" fmla="*/ 19911 h 41511"/>
                  </a:gdLst>
                  <a:ahLst/>
                  <a:cxnLst>
                    <a:cxn ang="0">
                      <a:pos x="T0" y="T1"/>
                    </a:cxn>
                    <a:cxn ang="0">
                      <a:pos x="T2" y="T3"/>
                    </a:cxn>
                    <a:cxn ang="0">
                      <a:pos x="T4" y="T5"/>
                    </a:cxn>
                  </a:cxnLst>
                  <a:rect l="0" t="0" r="r" b="b"/>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close/>
                    </a:path>
                  </a:pathLst>
                </a:custGeom>
                <a:solidFill>
                  <a:schemeClr val="hlink"/>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grpSp>
          <p:sp>
            <p:nvSpPr>
              <p:cNvPr id="8205" name="Text Box 13"/>
              <p:cNvSpPr txBox="1">
                <a:spLocks noChangeArrowheads="1"/>
              </p:cNvSpPr>
              <p:nvPr/>
            </p:nvSpPr>
            <p:spPr bwMode="auto">
              <a:xfrm>
                <a:off x="2546" y="3222"/>
                <a:ext cx="819" cy="1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accent2"/>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spAutoFit/>
              </a:bodyPr>
              <a:lstStyle>
                <a:lvl1pPr marL="407988" indent="-407988" defTabSz="958850">
                  <a:defRPr>
                    <a:solidFill>
                      <a:schemeClr val="tx1"/>
                    </a:solidFill>
                    <a:latin typeface="Arial" panose="020B0604020202020204" pitchFamily="34" charset="0"/>
                    <a:cs typeface="Arial" panose="020B0604020202020204" pitchFamily="34" charset="0"/>
                  </a:defRPr>
                </a:lvl1pPr>
                <a:lvl2pPr marL="1257300" indent="-457200" defTabSz="958850">
                  <a:defRPr>
                    <a:solidFill>
                      <a:schemeClr val="tx1"/>
                    </a:solidFill>
                    <a:latin typeface="Arial" panose="020B0604020202020204" pitchFamily="34" charset="0"/>
                    <a:cs typeface="Arial" panose="020B0604020202020204" pitchFamily="34" charset="0"/>
                  </a:defRPr>
                </a:lvl2pPr>
                <a:lvl3pPr marL="1597025" indent="-225425" defTabSz="958850">
                  <a:defRPr>
                    <a:solidFill>
                      <a:schemeClr val="tx1"/>
                    </a:solidFill>
                    <a:latin typeface="Arial" panose="020B0604020202020204" pitchFamily="34" charset="0"/>
                    <a:cs typeface="Arial" panose="020B0604020202020204" pitchFamily="34" charset="0"/>
                  </a:defRPr>
                </a:lvl3pPr>
                <a:lvl4pPr marL="1878013" indent="-166688" defTabSz="958850">
                  <a:defRPr>
                    <a:solidFill>
                      <a:schemeClr val="tx1"/>
                    </a:solidFill>
                    <a:latin typeface="Arial" panose="020B0604020202020204" pitchFamily="34" charset="0"/>
                    <a:cs typeface="Arial" panose="020B0604020202020204" pitchFamily="34" charset="0"/>
                  </a:defRPr>
                </a:lvl4pPr>
                <a:lvl5pPr marL="2165350" indent="-173038" defTabSz="958850">
                  <a:defRPr>
                    <a:solidFill>
                      <a:schemeClr val="tx1"/>
                    </a:solidFill>
                    <a:latin typeface="Arial" panose="020B0604020202020204" pitchFamily="34" charset="0"/>
                    <a:cs typeface="Arial" panose="020B0604020202020204" pitchFamily="34" charset="0"/>
                  </a:defRPr>
                </a:lvl5pPr>
                <a:lvl6pPr marL="26225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0797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369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9941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58000"/>
                  </a:lnSpc>
                  <a:spcBef>
                    <a:spcPct val="50000"/>
                  </a:spcBef>
                  <a:buClr>
                    <a:schemeClr val="tx1"/>
                  </a:buClr>
                  <a:buFont typeface="Monotype Sorts" pitchFamily="2" charset="2"/>
                  <a:buNone/>
                </a:pPr>
                <a:r>
                  <a:rPr lang="en-US" altLang="en-US" sz="1600" b="1">
                    <a:latin typeface="Arial Narrow" panose="020B0606020202030204" pitchFamily="34" charset="0"/>
                  </a:rPr>
                  <a:t>Designer </a:t>
                </a:r>
              </a:p>
            </p:txBody>
          </p:sp>
        </p:grpSp>
        <p:grpSp>
          <p:nvGrpSpPr>
            <p:cNvPr id="8206" name="Group 14"/>
            <p:cNvGrpSpPr>
              <a:grpSpLocks/>
            </p:cNvGrpSpPr>
            <p:nvPr/>
          </p:nvGrpSpPr>
          <p:grpSpPr bwMode="auto">
            <a:xfrm>
              <a:off x="1455" y="3466"/>
              <a:ext cx="543" cy="540"/>
              <a:chOff x="1255" y="2557"/>
              <a:chExt cx="724" cy="754"/>
            </a:xfrm>
          </p:grpSpPr>
          <p:grpSp>
            <p:nvGrpSpPr>
              <p:cNvPr id="8207" name="Group 15"/>
              <p:cNvGrpSpPr>
                <a:grpSpLocks noChangeAspect="1"/>
              </p:cNvGrpSpPr>
              <p:nvPr/>
            </p:nvGrpSpPr>
            <p:grpSpPr bwMode="auto">
              <a:xfrm>
                <a:off x="1456" y="2557"/>
                <a:ext cx="236" cy="486"/>
                <a:chOff x="-736" y="1508"/>
                <a:chExt cx="186" cy="418"/>
              </a:xfrm>
            </p:grpSpPr>
            <p:sp>
              <p:nvSpPr>
                <p:cNvPr id="8208" name="Oval 16"/>
                <p:cNvSpPr>
                  <a:spLocks noChangeAspect="1" noChangeArrowheads="1"/>
                </p:cNvSpPr>
                <p:nvPr/>
              </p:nvSpPr>
              <p:spPr bwMode="auto">
                <a:xfrm>
                  <a:off x="-691" y="1508"/>
                  <a:ext cx="87" cy="85"/>
                </a:xfrm>
                <a:prstGeom prst="ellipse">
                  <a:avLst/>
                </a:prstGeom>
                <a:solidFill>
                  <a:schemeClr val="accent2"/>
                </a:solidFill>
                <a:ln w="1270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09" name="Freeform 17"/>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chemeClr val="accent2"/>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a:lstStyle/>
                <a:p>
                  <a:endParaRPr lang="en-US"/>
                </a:p>
              </p:txBody>
            </p:sp>
            <p:sp>
              <p:nvSpPr>
                <p:cNvPr id="8210" name="Arc 18"/>
                <p:cNvSpPr>
                  <a:spLocks noChangeAspect="1"/>
                </p:cNvSpPr>
                <p:nvPr/>
              </p:nvSpPr>
              <p:spPr bwMode="auto">
                <a:xfrm>
                  <a:off x="-595" y="1604"/>
                  <a:ext cx="16" cy="14"/>
                </a:xfrm>
                <a:custGeom>
                  <a:avLst/>
                  <a:gdLst>
                    <a:gd name="G0" fmla="+- 1437 0 0"/>
                    <a:gd name="G1" fmla="+- 21600 0 0"/>
                    <a:gd name="G2" fmla="+- 21600 0 0"/>
                    <a:gd name="T0" fmla="*/ 0 w 23037"/>
                    <a:gd name="T1" fmla="*/ 48 h 21600"/>
                    <a:gd name="T2" fmla="*/ 23037 w 23037"/>
                    <a:gd name="T3" fmla="*/ 21600 h 21600"/>
                    <a:gd name="T4" fmla="*/ 1437 w 23037"/>
                    <a:gd name="T5" fmla="*/ 21600 h 21600"/>
                  </a:gdLst>
                  <a:ahLst/>
                  <a:cxnLst>
                    <a:cxn ang="0">
                      <a:pos x="T0" y="T1"/>
                    </a:cxn>
                    <a:cxn ang="0">
                      <a:pos x="T2" y="T3"/>
                    </a:cxn>
                    <a:cxn ang="0">
                      <a:pos x="T4" y="T5"/>
                    </a:cxn>
                  </a:cxnLst>
                  <a:rect l="0" t="0" r="r" b="b"/>
                  <a:pathLst>
                    <a:path w="23037" h="21600" fill="none" extrusionOk="0">
                      <a:moveTo>
                        <a:pt x="-1" y="47"/>
                      </a:moveTo>
                      <a:cubicBezTo>
                        <a:pt x="478" y="15"/>
                        <a:pt x="957" y="0"/>
                        <a:pt x="1437" y="0"/>
                      </a:cubicBezTo>
                      <a:cubicBezTo>
                        <a:pt x="13366" y="0"/>
                        <a:pt x="23037" y="9670"/>
                        <a:pt x="23037" y="21600"/>
                      </a:cubicBezTo>
                    </a:path>
                    <a:path w="23037" h="21600" stroke="0" extrusionOk="0">
                      <a:moveTo>
                        <a:pt x="-1" y="47"/>
                      </a:moveTo>
                      <a:cubicBezTo>
                        <a:pt x="478" y="15"/>
                        <a:pt x="957" y="0"/>
                        <a:pt x="1437" y="0"/>
                      </a:cubicBezTo>
                      <a:cubicBezTo>
                        <a:pt x="13366" y="0"/>
                        <a:pt x="23037" y="9670"/>
                        <a:pt x="23037" y="21600"/>
                      </a:cubicBezTo>
                      <a:lnTo>
                        <a:pt x="1437" y="21600"/>
                      </a:lnTo>
                      <a:close/>
                    </a:path>
                  </a:pathLst>
                </a:custGeom>
                <a:solidFill>
                  <a:schemeClr val="accent2"/>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11" name="Arc 19"/>
                <p:cNvSpPr>
                  <a:spLocks noChangeAspect="1"/>
                </p:cNvSpPr>
                <p:nvPr/>
              </p:nvSpPr>
              <p:spPr bwMode="auto">
                <a:xfrm>
                  <a:off x="-714" y="1603"/>
                  <a:ext cx="33" cy="23"/>
                </a:xfrm>
                <a:custGeom>
                  <a:avLst/>
                  <a:gdLst>
                    <a:gd name="G0" fmla="+- 21600 0 0"/>
                    <a:gd name="G1" fmla="+- 21600 0 0"/>
                    <a:gd name="G2" fmla="+- 21600 0 0"/>
                    <a:gd name="T0" fmla="*/ 228 w 26179"/>
                    <a:gd name="T1" fmla="*/ 24728 h 24728"/>
                    <a:gd name="T2" fmla="*/ 26179 w 26179"/>
                    <a:gd name="T3" fmla="*/ 491 h 24728"/>
                    <a:gd name="T4" fmla="*/ 21600 w 26179"/>
                    <a:gd name="T5" fmla="*/ 21600 h 24728"/>
                  </a:gdLst>
                  <a:ahLst/>
                  <a:cxnLst>
                    <a:cxn ang="0">
                      <a:pos x="T0" y="T1"/>
                    </a:cxn>
                    <a:cxn ang="0">
                      <a:pos x="T2" y="T3"/>
                    </a:cxn>
                    <a:cxn ang="0">
                      <a:pos x="T4" y="T5"/>
                    </a:cxn>
                  </a:cxnLst>
                  <a:rect l="0" t="0" r="r" b="b"/>
                  <a:pathLst>
                    <a:path w="26179" h="24728" fill="none" extrusionOk="0">
                      <a:moveTo>
                        <a:pt x="227" y="24728"/>
                      </a:moveTo>
                      <a:cubicBezTo>
                        <a:pt x="76" y="23692"/>
                        <a:pt x="0" y="22646"/>
                        <a:pt x="0" y="21600"/>
                      </a:cubicBezTo>
                      <a:cubicBezTo>
                        <a:pt x="0" y="9670"/>
                        <a:pt x="9670" y="0"/>
                        <a:pt x="21600" y="0"/>
                      </a:cubicBezTo>
                      <a:cubicBezTo>
                        <a:pt x="23139" y="0"/>
                        <a:pt x="24674" y="164"/>
                        <a:pt x="26179" y="490"/>
                      </a:cubicBezTo>
                    </a:path>
                    <a:path w="26179" h="24728" stroke="0" extrusionOk="0">
                      <a:moveTo>
                        <a:pt x="227" y="24728"/>
                      </a:moveTo>
                      <a:cubicBezTo>
                        <a:pt x="76" y="23692"/>
                        <a:pt x="0" y="22646"/>
                        <a:pt x="0" y="21600"/>
                      </a:cubicBezTo>
                      <a:cubicBezTo>
                        <a:pt x="0" y="9670"/>
                        <a:pt x="9670" y="0"/>
                        <a:pt x="21600" y="0"/>
                      </a:cubicBezTo>
                      <a:cubicBezTo>
                        <a:pt x="23139" y="0"/>
                        <a:pt x="24674" y="164"/>
                        <a:pt x="26179" y="490"/>
                      </a:cubicBezTo>
                      <a:lnTo>
                        <a:pt x="21600" y="21600"/>
                      </a:lnTo>
                      <a:close/>
                    </a:path>
                  </a:pathLst>
                </a:custGeom>
                <a:solidFill>
                  <a:schemeClr val="accent2"/>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12" name="Arc 20"/>
                <p:cNvSpPr>
                  <a:spLocks noChangeAspect="1"/>
                </p:cNvSpPr>
                <p:nvPr/>
              </p:nvSpPr>
              <p:spPr bwMode="auto">
                <a:xfrm>
                  <a:off x="-736" y="1689"/>
                  <a:ext cx="55" cy="43"/>
                </a:xfrm>
                <a:custGeom>
                  <a:avLst/>
                  <a:gdLst>
                    <a:gd name="G0" fmla="+- 21600 0 0"/>
                    <a:gd name="G1" fmla="+- 8704 0 0"/>
                    <a:gd name="G2" fmla="+- 21600 0 0"/>
                    <a:gd name="T0" fmla="*/ 37787 w 37787"/>
                    <a:gd name="T1" fmla="*/ 23006 h 30304"/>
                    <a:gd name="T2" fmla="*/ 1832 w 37787"/>
                    <a:gd name="T3" fmla="*/ 0 h 30304"/>
                    <a:gd name="T4" fmla="*/ 21600 w 37787"/>
                    <a:gd name="T5" fmla="*/ 8704 h 30304"/>
                  </a:gdLst>
                  <a:ahLst/>
                  <a:cxnLst>
                    <a:cxn ang="0">
                      <a:pos x="T0" y="T1"/>
                    </a:cxn>
                    <a:cxn ang="0">
                      <a:pos x="T2" y="T3"/>
                    </a:cxn>
                    <a:cxn ang="0">
                      <a:pos x="T4" y="T5"/>
                    </a:cxn>
                  </a:cxnLst>
                  <a:rect l="0" t="0" r="r" b="b"/>
                  <a:pathLst>
                    <a:path w="37787" h="30304" fill="none" extrusionOk="0">
                      <a:moveTo>
                        <a:pt x="37786" y="23005"/>
                      </a:moveTo>
                      <a:cubicBezTo>
                        <a:pt x="33686" y="27646"/>
                        <a:pt x="27792" y="30304"/>
                        <a:pt x="21600" y="30304"/>
                      </a:cubicBezTo>
                      <a:cubicBezTo>
                        <a:pt x="9670" y="30304"/>
                        <a:pt x="0" y="20633"/>
                        <a:pt x="0" y="8704"/>
                      </a:cubicBezTo>
                      <a:cubicBezTo>
                        <a:pt x="0" y="5706"/>
                        <a:pt x="623" y="2742"/>
                        <a:pt x="1831" y="-1"/>
                      </a:cubicBezTo>
                    </a:path>
                    <a:path w="37787" h="30304" stroke="0" extrusionOk="0">
                      <a:moveTo>
                        <a:pt x="37786" y="23005"/>
                      </a:moveTo>
                      <a:cubicBezTo>
                        <a:pt x="33686" y="27646"/>
                        <a:pt x="27792" y="30304"/>
                        <a:pt x="21600" y="30304"/>
                      </a:cubicBezTo>
                      <a:cubicBezTo>
                        <a:pt x="9670" y="30304"/>
                        <a:pt x="0" y="20633"/>
                        <a:pt x="0" y="8704"/>
                      </a:cubicBezTo>
                      <a:cubicBezTo>
                        <a:pt x="0" y="5706"/>
                        <a:pt x="623" y="2742"/>
                        <a:pt x="1831" y="-1"/>
                      </a:cubicBezTo>
                      <a:lnTo>
                        <a:pt x="21600" y="8704"/>
                      </a:lnTo>
                      <a:close/>
                    </a:path>
                  </a:pathLst>
                </a:custGeom>
                <a:solidFill>
                  <a:schemeClr val="accent2"/>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13" name="Arc 21"/>
                <p:cNvSpPr>
                  <a:spLocks noChangeAspect="1"/>
                </p:cNvSpPr>
                <p:nvPr/>
              </p:nvSpPr>
              <p:spPr bwMode="auto">
                <a:xfrm>
                  <a:off x="-595" y="1672"/>
                  <a:ext cx="45" cy="60"/>
                </a:xfrm>
                <a:custGeom>
                  <a:avLst/>
                  <a:gdLst>
                    <a:gd name="G0" fmla="+- 10621 0 0"/>
                    <a:gd name="G1" fmla="+- 19911 0 0"/>
                    <a:gd name="G2" fmla="+- 21600 0 0"/>
                    <a:gd name="T0" fmla="*/ 18995 w 32221"/>
                    <a:gd name="T1" fmla="*/ 0 h 41511"/>
                    <a:gd name="T2" fmla="*/ 0 w 32221"/>
                    <a:gd name="T3" fmla="*/ 38720 h 41511"/>
                    <a:gd name="T4" fmla="*/ 10621 w 32221"/>
                    <a:gd name="T5" fmla="*/ 19911 h 41511"/>
                  </a:gdLst>
                  <a:ahLst/>
                  <a:cxnLst>
                    <a:cxn ang="0">
                      <a:pos x="T0" y="T1"/>
                    </a:cxn>
                    <a:cxn ang="0">
                      <a:pos x="T2" y="T3"/>
                    </a:cxn>
                    <a:cxn ang="0">
                      <a:pos x="T4" y="T5"/>
                    </a:cxn>
                  </a:cxnLst>
                  <a:rect l="0" t="0" r="r" b="b"/>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close/>
                    </a:path>
                  </a:pathLst>
                </a:custGeom>
                <a:solidFill>
                  <a:schemeClr val="accent2"/>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grpSp>
          <p:sp>
            <p:nvSpPr>
              <p:cNvPr id="8214" name="Text Box 22"/>
              <p:cNvSpPr txBox="1">
                <a:spLocks noChangeArrowheads="1"/>
              </p:cNvSpPr>
              <p:nvPr/>
            </p:nvSpPr>
            <p:spPr bwMode="auto">
              <a:xfrm>
                <a:off x="1255" y="3042"/>
                <a:ext cx="724" cy="269"/>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accent2"/>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spAutoFit/>
              </a:bodyPr>
              <a:lstStyle>
                <a:lvl1pPr marL="407988" indent="-407988" defTabSz="958850">
                  <a:defRPr>
                    <a:solidFill>
                      <a:schemeClr val="tx1"/>
                    </a:solidFill>
                    <a:latin typeface="Arial" panose="020B0604020202020204" pitchFamily="34" charset="0"/>
                    <a:cs typeface="Arial" panose="020B0604020202020204" pitchFamily="34" charset="0"/>
                  </a:defRPr>
                </a:lvl1pPr>
                <a:lvl2pPr marL="1257300" indent="-457200" defTabSz="958850">
                  <a:defRPr>
                    <a:solidFill>
                      <a:schemeClr val="tx1"/>
                    </a:solidFill>
                    <a:latin typeface="Arial" panose="020B0604020202020204" pitchFamily="34" charset="0"/>
                    <a:cs typeface="Arial" panose="020B0604020202020204" pitchFamily="34" charset="0"/>
                  </a:defRPr>
                </a:lvl2pPr>
                <a:lvl3pPr marL="1597025" indent="-225425" defTabSz="958850">
                  <a:defRPr>
                    <a:solidFill>
                      <a:schemeClr val="tx1"/>
                    </a:solidFill>
                    <a:latin typeface="Arial" panose="020B0604020202020204" pitchFamily="34" charset="0"/>
                    <a:cs typeface="Arial" panose="020B0604020202020204" pitchFamily="34" charset="0"/>
                  </a:defRPr>
                </a:lvl3pPr>
                <a:lvl4pPr marL="1878013" indent="-166688" defTabSz="958850">
                  <a:defRPr>
                    <a:solidFill>
                      <a:schemeClr val="tx1"/>
                    </a:solidFill>
                    <a:latin typeface="Arial" panose="020B0604020202020204" pitchFamily="34" charset="0"/>
                    <a:cs typeface="Arial" panose="020B0604020202020204" pitchFamily="34" charset="0"/>
                  </a:defRPr>
                </a:lvl4pPr>
                <a:lvl5pPr marL="2165350" indent="-173038" defTabSz="958850">
                  <a:defRPr>
                    <a:solidFill>
                      <a:schemeClr val="tx1"/>
                    </a:solidFill>
                    <a:latin typeface="Arial" panose="020B0604020202020204" pitchFamily="34" charset="0"/>
                    <a:cs typeface="Arial" panose="020B0604020202020204" pitchFamily="34" charset="0"/>
                  </a:defRPr>
                </a:lvl5pPr>
                <a:lvl6pPr marL="26225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0797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369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9941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78000"/>
                  </a:lnSpc>
                  <a:spcBef>
                    <a:spcPct val="50000"/>
                  </a:spcBef>
                  <a:buClr>
                    <a:schemeClr val="tx1"/>
                  </a:buClr>
                  <a:buFont typeface="Monotype Sorts" pitchFamily="2" charset="2"/>
                  <a:buNone/>
                </a:pPr>
                <a:r>
                  <a:rPr lang="en-US" altLang="en-US" b="1">
                    <a:latin typeface="Arial Narrow" panose="020B0606020202030204" pitchFamily="34" charset="0"/>
                  </a:rPr>
                  <a:t>Analyst</a:t>
                </a:r>
              </a:p>
            </p:txBody>
          </p:sp>
        </p:grpSp>
        <p:grpSp>
          <p:nvGrpSpPr>
            <p:cNvPr id="8215" name="Group 23"/>
            <p:cNvGrpSpPr>
              <a:grpSpLocks/>
            </p:cNvGrpSpPr>
            <p:nvPr/>
          </p:nvGrpSpPr>
          <p:grpSpPr bwMode="auto">
            <a:xfrm>
              <a:off x="4365" y="3430"/>
              <a:ext cx="471" cy="524"/>
              <a:chOff x="3961" y="2557"/>
              <a:chExt cx="629" cy="760"/>
            </a:xfrm>
          </p:grpSpPr>
          <p:grpSp>
            <p:nvGrpSpPr>
              <p:cNvPr id="8216" name="Group 24"/>
              <p:cNvGrpSpPr>
                <a:grpSpLocks noChangeAspect="1"/>
              </p:cNvGrpSpPr>
              <p:nvPr/>
            </p:nvGrpSpPr>
            <p:grpSpPr bwMode="auto">
              <a:xfrm>
                <a:off x="4132" y="2557"/>
                <a:ext cx="236" cy="486"/>
                <a:chOff x="-736" y="1508"/>
                <a:chExt cx="186" cy="418"/>
              </a:xfrm>
            </p:grpSpPr>
            <p:sp>
              <p:nvSpPr>
                <p:cNvPr id="8217" name="Oval 25"/>
                <p:cNvSpPr>
                  <a:spLocks noChangeAspect="1" noChangeArrowheads="1"/>
                </p:cNvSpPr>
                <p:nvPr/>
              </p:nvSpPr>
              <p:spPr bwMode="auto">
                <a:xfrm>
                  <a:off x="-691" y="1508"/>
                  <a:ext cx="87" cy="85"/>
                </a:xfrm>
                <a:prstGeom prst="ellipse">
                  <a:avLst/>
                </a:prstGeom>
                <a:solidFill>
                  <a:srgbClr val="00FFCC"/>
                </a:solidFill>
                <a:ln w="1270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18" name="Freeform 26"/>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rgbClr val="00FFCC"/>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a:lstStyle/>
                <a:p>
                  <a:endParaRPr lang="en-US"/>
                </a:p>
              </p:txBody>
            </p:sp>
            <p:sp>
              <p:nvSpPr>
                <p:cNvPr id="8219" name="Arc 27"/>
                <p:cNvSpPr>
                  <a:spLocks noChangeAspect="1"/>
                </p:cNvSpPr>
                <p:nvPr/>
              </p:nvSpPr>
              <p:spPr bwMode="auto">
                <a:xfrm>
                  <a:off x="-595" y="1604"/>
                  <a:ext cx="16" cy="14"/>
                </a:xfrm>
                <a:custGeom>
                  <a:avLst/>
                  <a:gdLst>
                    <a:gd name="G0" fmla="+- 1437 0 0"/>
                    <a:gd name="G1" fmla="+- 21600 0 0"/>
                    <a:gd name="G2" fmla="+- 21600 0 0"/>
                    <a:gd name="T0" fmla="*/ 0 w 23037"/>
                    <a:gd name="T1" fmla="*/ 48 h 21600"/>
                    <a:gd name="T2" fmla="*/ 23037 w 23037"/>
                    <a:gd name="T3" fmla="*/ 21600 h 21600"/>
                    <a:gd name="T4" fmla="*/ 1437 w 23037"/>
                    <a:gd name="T5" fmla="*/ 21600 h 21600"/>
                  </a:gdLst>
                  <a:ahLst/>
                  <a:cxnLst>
                    <a:cxn ang="0">
                      <a:pos x="T0" y="T1"/>
                    </a:cxn>
                    <a:cxn ang="0">
                      <a:pos x="T2" y="T3"/>
                    </a:cxn>
                    <a:cxn ang="0">
                      <a:pos x="T4" y="T5"/>
                    </a:cxn>
                  </a:cxnLst>
                  <a:rect l="0" t="0" r="r" b="b"/>
                  <a:pathLst>
                    <a:path w="23037" h="21600" fill="none" extrusionOk="0">
                      <a:moveTo>
                        <a:pt x="-1" y="47"/>
                      </a:moveTo>
                      <a:cubicBezTo>
                        <a:pt x="478" y="15"/>
                        <a:pt x="957" y="0"/>
                        <a:pt x="1437" y="0"/>
                      </a:cubicBezTo>
                      <a:cubicBezTo>
                        <a:pt x="13366" y="0"/>
                        <a:pt x="23037" y="9670"/>
                        <a:pt x="23037" y="21600"/>
                      </a:cubicBezTo>
                    </a:path>
                    <a:path w="23037" h="21600" stroke="0" extrusionOk="0">
                      <a:moveTo>
                        <a:pt x="-1" y="47"/>
                      </a:moveTo>
                      <a:cubicBezTo>
                        <a:pt x="478" y="15"/>
                        <a:pt x="957" y="0"/>
                        <a:pt x="1437" y="0"/>
                      </a:cubicBezTo>
                      <a:cubicBezTo>
                        <a:pt x="13366" y="0"/>
                        <a:pt x="23037" y="9670"/>
                        <a:pt x="23037" y="21600"/>
                      </a:cubicBezTo>
                      <a:lnTo>
                        <a:pt x="1437" y="21600"/>
                      </a:lnTo>
                      <a:close/>
                    </a:path>
                  </a:pathLst>
                </a:custGeom>
                <a:solidFill>
                  <a:srgbClr val="00FFCC"/>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20" name="Arc 28"/>
                <p:cNvSpPr>
                  <a:spLocks noChangeAspect="1"/>
                </p:cNvSpPr>
                <p:nvPr/>
              </p:nvSpPr>
              <p:spPr bwMode="auto">
                <a:xfrm>
                  <a:off x="-714" y="1603"/>
                  <a:ext cx="33" cy="23"/>
                </a:xfrm>
                <a:custGeom>
                  <a:avLst/>
                  <a:gdLst>
                    <a:gd name="G0" fmla="+- 21600 0 0"/>
                    <a:gd name="G1" fmla="+- 21600 0 0"/>
                    <a:gd name="G2" fmla="+- 21600 0 0"/>
                    <a:gd name="T0" fmla="*/ 228 w 26179"/>
                    <a:gd name="T1" fmla="*/ 24728 h 24728"/>
                    <a:gd name="T2" fmla="*/ 26179 w 26179"/>
                    <a:gd name="T3" fmla="*/ 491 h 24728"/>
                    <a:gd name="T4" fmla="*/ 21600 w 26179"/>
                    <a:gd name="T5" fmla="*/ 21600 h 24728"/>
                  </a:gdLst>
                  <a:ahLst/>
                  <a:cxnLst>
                    <a:cxn ang="0">
                      <a:pos x="T0" y="T1"/>
                    </a:cxn>
                    <a:cxn ang="0">
                      <a:pos x="T2" y="T3"/>
                    </a:cxn>
                    <a:cxn ang="0">
                      <a:pos x="T4" y="T5"/>
                    </a:cxn>
                  </a:cxnLst>
                  <a:rect l="0" t="0" r="r" b="b"/>
                  <a:pathLst>
                    <a:path w="26179" h="24728" fill="none" extrusionOk="0">
                      <a:moveTo>
                        <a:pt x="227" y="24728"/>
                      </a:moveTo>
                      <a:cubicBezTo>
                        <a:pt x="76" y="23692"/>
                        <a:pt x="0" y="22646"/>
                        <a:pt x="0" y="21600"/>
                      </a:cubicBezTo>
                      <a:cubicBezTo>
                        <a:pt x="0" y="9670"/>
                        <a:pt x="9670" y="0"/>
                        <a:pt x="21600" y="0"/>
                      </a:cubicBezTo>
                      <a:cubicBezTo>
                        <a:pt x="23139" y="0"/>
                        <a:pt x="24674" y="164"/>
                        <a:pt x="26179" y="490"/>
                      </a:cubicBezTo>
                    </a:path>
                    <a:path w="26179" h="24728" stroke="0" extrusionOk="0">
                      <a:moveTo>
                        <a:pt x="227" y="24728"/>
                      </a:moveTo>
                      <a:cubicBezTo>
                        <a:pt x="76" y="23692"/>
                        <a:pt x="0" y="22646"/>
                        <a:pt x="0" y="21600"/>
                      </a:cubicBezTo>
                      <a:cubicBezTo>
                        <a:pt x="0" y="9670"/>
                        <a:pt x="9670" y="0"/>
                        <a:pt x="21600" y="0"/>
                      </a:cubicBezTo>
                      <a:cubicBezTo>
                        <a:pt x="23139" y="0"/>
                        <a:pt x="24674" y="164"/>
                        <a:pt x="26179" y="490"/>
                      </a:cubicBezTo>
                      <a:lnTo>
                        <a:pt x="21600" y="21600"/>
                      </a:lnTo>
                      <a:close/>
                    </a:path>
                  </a:pathLst>
                </a:custGeom>
                <a:solidFill>
                  <a:srgbClr val="00FFCC"/>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21" name="Arc 29"/>
                <p:cNvSpPr>
                  <a:spLocks noChangeAspect="1"/>
                </p:cNvSpPr>
                <p:nvPr/>
              </p:nvSpPr>
              <p:spPr bwMode="auto">
                <a:xfrm>
                  <a:off x="-736" y="1689"/>
                  <a:ext cx="55" cy="43"/>
                </a:xfrm>
                <a:custGeom>
                  <a:avLst/>
                  <a:gdLst>
                    <a:gd name="G0" fmla="+- 21600 0 0"/>
                    <a:gd name="G1" fmla="+- 8704 0 0"/>
                    <a:gd name="G2" fmla="+- 21600 0 0"/>
                    <a:gd name="T0" fmla="*/ 37787 w 37787"/>
                    <a:gd name="T1" fmla="*/ 23006 h 30304"/>
                    <a:gd name="T2" fmla="*/ 1832 w 37787"/>
                    <a:gd name="T3" fmla="*/ 0 h 30304"/>
                    <a:gd name="T4" fmla="*/ 21600 w 37787"/>
                    <a:gd name="T5" fmla="*/ 8704 h 30304"/>
                  </a:gdLst>
                  <a:ahLst/>
                  <a:cxnLst>
                    <a:cxn ang="0">
                      <a:pos x="T0" y="T1"/>
                    </a:cxn>
                    <a:cxn ang="0">
                      <a:pos x="T2" y="T3"/>
                    </a:cxn>
                    <a:cxn ang="0">
                      <a:pos x="T4" y="T5"/>
                    </a:cxn>
                  </a:cxnLst>
                  <a:rect l="0" t="0" r="r" b="b"/>
                  <a:pathLst>
                    <a:path w="37787" h="30304" fill="none" extrusionOk="0">
                      <a:moveTo>
                        <a:pt x="37786" y="23005"/>
                      </a:moveTo>
                      <a:cubicBezTo>
                        <a:pt x="33686" y="27646"/>
                        <a:pt x="27792" y="30304"/>
                        <a:pt x="21600" y="30304"/>
                      </a:cubicBezTo>
                      <a:cubicBezTo>
                        <a:pt x="9670" y="30304"/>
                        <a:pt x="0" y="20633"/>
                        <a:pt x="0" y="8704"/>
                      </a:cubicBezTo>
                      <a:cubicBezTo>
                        <a:pt x="0" y="5706"/>
                        <a:pt x="623" y="2742"/>
                        <a:pt x="1831" y="-1"/>
                      </a:cubicBezTo>
                    </a:path>
                    <a:path w="37787" h="30304" stroke="0" extrusionOk="0">
                      <a:moveTo>
                        <a:pt x="37786" y="23005"/>
                      </a:moveTo>
                      <a:cubicBezTo>
                        <a:pt x="33686" y="27646"/>
                        <a:pt x="27792" y="30304"/>
                        <a:pt x="21600" y="30304"/>
                      </a:cubicBezTo>
                      <a:cubicBezTo>
                        <a:pt x="9670" y="30304"/>
                        <a:pt x="0" y="20633"/>
                        <a:pt x="0" y="8704"/>
                      </a:cubicBezTo>
                      <a:cubicBezTo>
                        <a:pt x="0" y="5706"/>
                        <a:pt x="623" y="2742"/>
                        <a:pt x="1831" y="-1"/>
                      </a:cubicBezTo>
                      <a:lnTo>
                        <a:pt x="21600" y="8704"/>
                      </a:lnTo>
                      <a:close/>
                    </a:path>
                  </a:pathLst>
                </a:custGeom>
                <a:solidFill>
                  <a:srgbClr val="00FFCC"/>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22" name="Arc 30"/>
                <p:cNvSpPr>
                  <a:spLocks noChangeAspect="1"/>
                </p:cNvSpPr>
                <p:nvPr/>
              </p:nvSpPr>
              <p:spPr bwMode="auto">
                <a:xfrm>
                  <a:off x="-595" y="1672"/>
                  <a:ext cx="45" cy="60"/>
                </a:xfrm>
                <a:custGeom>
                  <a:avLst/>
                  <a:gdLst>
                    <a:gd name="G0" fmla="+- 10621 0 0"/>
                    <a:gd name="G1" fmla="+- 19911 0 0"/>
                    <a:gd name="G2" fmla="+- 21600 0 0"/>
                    <a:gd name="T0" fmla="*/ 18995 w 32221"/>
                    <a:gd name="T1" fmla="*/ 0 h 41511"/>
                    <a:gd name="T2" fmla="*/ 0 w 32221"/>
                    <a:gd name="T3" fmla="*/ 38720 h 41511"/>
                    <a:gd name="T4" fmla="*/ 10621 w 32221"/>
                    <a:gd name="T5" fmla="*/ 19911 h 41511"/>
                  </a:gdLst>
                  <a:ahLst/>
                  <a:cxnLst>
                    <a:cxn ang="0">
                      <a:pos x="T0" y="T1"/>
                    </a:cxn>
                    <a:cxn ang="0">
                      <a:pos x="T2" y="T3"/>
                    </a:cxn>
                    <a:cxn ang="0">
                      <a:pos x="T4" y="T5"/>
                    </a:cxn>
                  </a:cxnLst>
                  <a:rect l="0" t="0" r="r" b="b"/>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close/>
                    </a:path>
                  </a:pathLst>
                </a:custGeom>
                <a:solidFill>
                  <a:srgbClr val="00FFCC"/>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grpSp>
          <p:sp>
            <p:nvSpPr>
              <p:cNvPr id="8223" name="Text Box 31"/>
              <p:cNvSpPr txBox="1">
                <a:spLocks noChangeArrowheads="1"/>
              </p:cNvSpPr>
              <p:nvPr/>
            </p:nvSpPr>
            <p:spPr bwMode="auto">
              <a:xfrm>
                <a:off x="3961" y="3037"/>
                <a:ext cx="629" cy="28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accent2"/>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spAutoFit/>
              </a:bodyPr>
              <a:lstStyle>
                <a:lvl1pPr marL="407988" indent="-407988" defTabSz="958850">
                  <a:defRPr>
                    <a:solidFill>
                      <a:schemeClr val="tx1"/>
                    </a:solidFill>
                    <a:latin typeface="Arial" panose="020B0604020202020204" pitchFamily="34" charset="0"/>
                    <a:cs typeface="Arial" panose="020B0604020202020204" pitchFamily="34" charset="0"/>
                  </a:defRPr>
                </a:lvl1pPr>
                <a:lvl2pPr marL="1257300" indent="-457200" defTabSz="958850">
                  <a:defRPr>
                    <a:solidFill>
                      <a:schemeClr val="tx1"/>
                    </a:solidFill>
                    <a:latin typeface="Arial" panose="020B0604020202020204" pitchFamily="34" charset="0"/>
                    <a:cs typeface="Arial" panose="020B0604020202020204" pitchFamily="34" charset="0"/>
                  </a:defRPr>
                </a:lvl2pPr>
                <a:lvl3pPr marL="1597025" indent="-225425" defTabSz="958850">
                  <a:defRPr>
                    <a:solidFill>
                      <a:schemeClr val="tx1"/>
                    </a:solidFill>
                    <a:latin typeface="Arial" panose="020B0604020202020204" pitchFamily="34" charset="0"/>
                    <a:cs typeface="Arial" panose="020B0604020202020204" pitchFamily="34" charset="0"/>
                  </a:defRPr>
                </a:lvl3pPr>
                <a:lvl4pPr marL="1878013" indent="-166688" defTabSz="958850">
                  <a:defRPr>
                    <a:solidFill>
                      <a:schemeClr val="tx1"/>
                    </a:solidFill>
                    <a:latin typeface="Arial" panose="020B0604020202020204" pitchFamily="34" charset="0"/>
                    <a:cs typeface="Arial" panose="020B0604020202020204" pitchFamily="34" charset="0"/>
                  </a:defRPr>
                </a:lvl4pPr>
                <a:lvl5pPr marL="2165350" indent="-173038" defTabSz="958850">
                  <a:defRPr>
                    <a:solidFill>
                      <a:schemeClr val="tx1"/>
                    </a:solidFill>
                    <a:latin typeface="Arial" panose="020B0604020202020204" pitchFamily="34" charset="0"/>
                    <a:cs typeface="Arial" panose="020B0604020202020204" pitchFamily="34" charset="0"/>
                  </a:defRPr>
                </a:lvl5pPr>
                <a:lvl6pPr marL="26225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0797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369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9941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78000"/>
                  </a:lnSpc>
                  <a:spcBef>
                    <a:spcPct val="50000"/>
                  </a:spcBef>
                  <a:buClr>
                    <a:schemeClr val="tx1"/>
                  </a:buClr>
                  <a:buFont typeface="Monotype Sorts" pitchFamily="2" charset="2"/>
                  <a:buNone/>
                </a:pPr>
                <a:r>
                  <a:rPr lang="en-US" altLang="en-US" b="1">
                    <a:latin typeface="Arial Narrow" panose="020B0606020202030204" pitchFamily="34" charset="0"/>
                  </a:rPr>
                  <a:t>Tester</a:t>
                </a:r>
              </a:p>
            </p:txBody>
          </p:sp>
        </p:grpSp>
        <p:grpSp>
          <p:nvGrpSpPr>
            <p:cNvPr id="8224" name="Group 32"/>
            <p:cNvGrpSpPr>
              <a:grpSpLocks/>
            </p:cNvGrpSpPr>
            <p:nvPr/>
          </p:nvGrpSpPr>
          <p:grpSpPr bwMode="auto">
            <a:xfrm>
              <a:off x="1185" y="2194"/>
              <a:ext cx="897" cy="470"/>
              <a:chOff x="1185" y="2194"/>
              <a:chExt cx="897" cy="470"/>
            </a:xfrm>
          </p:grpSpPr>
          <p:grpSp>
            <p:nvGrpSpPr>
              <p:cNvPr id="8225" name="Group 33"/>
              <p:cNvGrpSpPr>
                <a:grpSpLocks noChangeAspect="1"/>
              </p:cNvGrpSpPr>
              <p:nvPr/>
            </p:nvGrpSpPr>
            <p:grpSpPr bwMode="auto">
              <a:xfrm>
                <a:off x="1897" y="2303"/>
                <a:ext cx="185" cy="361"/>
                <a:chOff x="-736" y="1508"/>
                <a:chExt cx="186" cy="418"/>
              </a:xfrm>
            </p:grpSpPr>
            <p:sp>
              <p:nvSpPr>
                <p:cNvPr id="8226" name="Oval 34"/>
                <p:cNvSpPr>
                  <a:spLocks noChangeAspect="1" noChangeArrowheads="1"/>
                </p:cNvSpPr>
                <p:nvPr/>
              </p:nvSpPr>
              <p:spPr bwMode="auto">
                <a:xfrm>
                  <a:off x="-691" y="1508"/>
                  <a:ext cx="87" cy="85"/>
                </a:xfrm>
                <a:prstGeom prst="ellipse">
                  <a:avLst/>
                </a:prstGeom>
                <a:solidFill>
                  <a:srgbClr val="0099FF"/>
                </a:solidFill>
                <a:ln w="9525">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27" name="Freeform 35"/>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rgbClr val="0099FF"/>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a:lstStyle/>
                <a:p>
                  <a:endParaRPr lang="en-US"/>
                </a:p>
              </p:txBody>
            </p:sp>
            <p:sp>
              <p:nvSpPr>
                <p:cNvPr id="8228" name="Arc 36"/>
                <p:cNvSpPr>
                  <a:spLocks noChangeAspect="1"/>
                </p:cNvSpPr>
                <p:nvPr/>
              </p:nvSpPr>
              <p:spPr bwMode="auto">
                <a:xfrm>
                  <a:off x="-595" y="1604"/>
                  <a:ext cx="16" cy="14"/>
                </a:xfrm>
                <a:custGeom>
                  <a:avLst/>
                  <a:gdLst>
                    <a:gd name="G0" fmla="+- 1437 0 0"/>
                    <a:gd name="G1" fmla="+- 21600 0 0"/>
                    <a:gd name="G2" fmla="+- 21600 0 0"/>
                    <a:gd name="T0" fmla="*/ 0 w 23037"/>
                    <a:gd name="T1" fmla="*/ 48 h 21600"/>
                    <a:gd name="T2" fmla="*/ 23037 w 23037"/>
                    <a:gd name="T3" fmla="*/ 21600 h 21600"/>
                    <a:gd name="T4" fmla="*/ 1437 w 23037"/>
                    <a:gd name="T5" fmla="*/ 21600 h 21600"/>
                  </a:gdLst>
                  <a:ahLst/>
                  <a:cxnLst>
                    <a:cxn ang="0">
                      <a:pos x="T0" y="T1"/>
                    </a:cxn>
                    <a:cxn ang="0">
                      <a:pos x="T2" y="T3"/>
                    </a:cxn>
                    <a:cxn ang="0">
                      <a:pos x="T4" y="T5"/>
                    </a:cxn>
                  </a:cxnLst>
                  <a:rect l="0" t="0" r="r" b="b"/>
                  <a:pathLst>
                    <a:path w="23037" h="21600" fill="none" extrusionOk="0">
                      <a:moveTo>
                        <a:pt x="-1" y="47"/>
                      </a:moveTo>
                      <a:cubicBezTo>
                        <a:pt x="478" y="15"/>
                        <a:pt x="957" y="0"/>
                        <a:pt x="1437" y="0"/>
                      </a:cubicBezTo>
                      <a:cubicBezTo>
                        <a:pt x="13366" y="0"/>
                        <a:pt x="23037" y="9670"/>
                        <a:pt x="23037" y="21600"/>
                      </a:cubicBezTo>
                    </a:path>
                    <a:path w="23037" h="21600" stroke="0" extrusionOk="0">
                      <a:moveTo>
                        <a:pt x="-1" y="47"/>
                      </a:moveTo>
                      <a:cubicBezTo>
                        <a:pt x="478" y="15"/>
                        <a:pt x="957" y="0"/>
                        <a:pt x="1437" y="0"/>
                      </a:cubicBezTo>
                      <a:cubicBezTo>
                        <a:pt x="13366" y="0"/>
                        <a:pt x="23037" y="9670"/>
                        <a:pt x="23037" y="21600"/>
                      </a:cubicBezTo>
                      <a:lnTo>
                        <a:pt x="1437" y="21600"/>
                      </a:lnTo>
                      <a:close/>
                    </a:path>
                  </a:pathLst>
                </a:custGeom>
                <a:solidFill>
                  <a:srgbClr val="0099FF"/>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29" name="Arc 37"/>
                <p:cNvSpPr>
                  <a:spLocks noChangeAspect="1"/>
                </p:cNvSpPr>
                <p:nvPr/>
              </p:nvSpPr>
              <p:spPr bwMode="auto">
                <a:xfrm>
                  <a:off x="-714" y="1603"/>
                  <a:ext cx="33" cy="23"/>
                </a:xfrm>
                <a:custGeom>
                  <a:avLst/>
                  <a:gdLst>
                    <a:gd name="G0" fmla="+- 21600 0 0"/>
                    <a:gd name="G1" fmla="+- 21600 0 0"/>
                    <a:gd name="G2" fmla="+- 21600 0 0"/>
                    <a:gd name="T0" fmla="*/ 228 w 26179"/>
                    <a:gd name="T1" fmla="*/ 24728 h 24728"/>
                    <a:gd name="T2" fmla="*/ 26179 w 26179"/>
                    <a:gd name="T3" fmla="*/ 491 h 24728"/>
                    <a:gd name="T4" fmla="*/ 21600 w 26179"/>
                    <a:gd name="T5" fmla="*/ 21600 h 24728"/>
                  </a:gdLst>
                  <a:ahLst/>
                  <a:cxnLst>
                    <a:cxn ang="0">
                      <a:pos x="T0" y="T1"/>
                    </a:cxn>
                    <a:cxn ang="0">
                      <a:pos x="T2" y="T3"/>
                    </a:cxn>
                    <a:cxn ang="0">
                      <a:pos x="T4" y="T5"/>
                    </a:cxn>
                  </a:cxnLst>
                  <a:rect l="0" t="0" r="r" b="b"/>
                  <a:pathLst>
                    <a:path w="26179" h="24728" fill="none" extrusionOk="0">
                      <a:moveTo>
                        <a:pt x="227" y="24728"/>
                      </a:moveTo>
                      <a:cubicBezTo>
                        <a:pt x="76" y="23692"/>
                        <a:pt x="0" y="22646"/>
                        <a:pt x="0" y="21600"/>
                      </a:cubicBezTo>
                      <a:cubicBezTo>
                        <a:pt x="0" y="9670"/>
                        <a:pt x="9670" y="0"/>
                        <a:pt x="21600" y="0"/>
                      </a:cubicBezTo>
                      <a:cubicBezTo>
                        <a:pt x="23139" y="0"/>
                        <a:pt x="24674" y="164"/>
                        <a:pt x="26179" y="490"/>
                      </a:cubicBezTo>
                    </a:path>
                    <a:path w="26179" h="24728" stroke="0" extrusionOk="0">
                      <a:moveTo>
                        <a:pt x="227" y="24728"/>
                      </a:moveTo>
                      <a:cubicBezTo>
                        <a:pt x="76" y="23692"/>
                        <a:pt x="0" y="22646"/>
                        <a:pt x="0" y="21600"/>
                      </a:cubicBezTo>
                      <a:cubicBezTo>
                        <a:pt x="0" y="9670"/>
                        <a:pt x="9670" y="0"/>
                        <a:pt x="21600" y="0"/>
                      </a:cubicBezTo>
                      <a:cubicBezTo>
                        <a:pt x="23139" y="0"/>
                        <a:pt x="24674" y="164"/>
                        <a:pt x="26179" y="490"/>
                      </a:cubicBezTo>
                      <a:lnTo>
                        <a:pt x="21600" y="21600"/>
                      </a:lnTo>
                      <a:close/>
                    </a:path>
                  </a:pathLst>
                </a:custGeom>
                <a:solidFill>
                  <a:srgbClr val="0099FF"/>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30" name="Arc 38"/>
                <p:cNvSpPr>
                  <a:spLocks noChangeAspect="1"/>
                </p:cNvSpPr>
                <p:nvPr/>
              </p:nvSpPr>
              <p:spPr bwMode="auto">
                <a:xfrm>
                  <a:off x="-736" y="1689"/>
                  <a:ext cx="55" cy="43"/>
                </a:xfrm>
                <a:custGeom>
                  <a:avLst/>
                  <a:gdLst>
                    <a:gd name="G0" fmla="+- 21600 0 0"/>
                    <a:gd name="G1" fmla="+- 8704 0 0"/>
                    <a:gd name="G2" fmla="+- 21600 0 0"/>
                    <a:gd name="T0" fmla="*/ 37787 w 37787"/>
                    <a:gd name="T1" fmla="*/ 23006 h 30304"/>
                    <a:gd name="T2" fmla="*/ 1832 w 37787"/>
                    <a:gd name="T3" fmla="*/ 0 h 30304"/>
                    <a:gd name="T4" fmla="*/ 21600 w 37787"/>
                    <a:gd name="T5" fmla="*/ 8704 h 30304"/>
                  </a:gdLst>
                  <a:ahLst/>
                  <a:cxnLst>
                    <a:cxn ang="0">
                      <a:pos x="T0" y="T1"/>
                    </a:cxn>
                    <a:cxn ang="0">
                      <a:pos x="T2" y="T3"/>
                    </a:cxn>
                    <a:cxn ang="0">
                      <a:pos x="T4" y="T5"/>
                    </a:cxn>
                  </a:cxnLst>
                  <a:rect l="0" t="0" r="r" b="b"/>
                  <a:pathLst>
                    <a:path w="37787" h="30304" fill="none" extrusionOk="0">
                      <a:moveTo>
                        <a:pt x="37786" y="23005"/>
                      </a:moveTo>
                      <a:cubicBezTo>
                        <a:pt x="33686" y="27646"/>
                        <a:pt x="27792" y="30304"/>
                        <a:pt x="21600" y="30304"/>
                      </a:cubicBezTo>
                      <a:cubicBezTo>
                        <a:pt x="9670" y="30304"/>
                        <a:pt x="0" y="20633"/>
                        <a:pt x="0" y="8704"/>
                      </a:cubicBezTo>
                      <a:cubicBezTo>
                        <a:pt x="0" y="5706"/>
                        <a:pt x="623" y="2742"/>
                        <a:pt x="1831" y="-1"/>
                      </a:cubicBezTo>
                    </a:path>
                    <a:path w="37787" h="30304" stroke="0" extrusionOk="0">
                      <a:moveTo>
                        <a:pt x="37786" y="23005"/>
                      </a:moveTo>
                      <a:cubicBezTo>
                        <a:pt x="33686" y="27646"/>
                        <a:pt x="27792" y="30304"/>
                        <a:pt x="21600" y="30304"/>
                      </a:cubicBezTo>
                      <a:cubicBezTo>
                        <a:pt x="9670" y="30304"/>
                        <a:pt x="0" y="20633"/>
                        <a:pt x="0" y="8704"/>
                      </a:cubicBezTo>
                      <a:cubicBezTo>
                        <a:pt x="0" y="5706"/>
                        <a:pt x="623" y="2742"/>
                        <a:pt x="1831" y="-1"/>
                      </a:cubicBezTo>
                      <a:lnTo>
                        <a:pt x="21600" y="8704"/>
                      </a:lnTo>
                      <a:close/>
                    </a:path>
                  </a:pathLst>
                </a:custGeom>
                <a:solidFill>
                  <a:srgbClr val="0099FF"/>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31" name="Arc 39"/>
                <p:cNvSpPr>
                  <a:spLocks noChangeAspect="1"/>
                </p:cNvSpPr>
                <p:nvPr/>
              </p:nvSpPr>
              <p:spPr bwMode="auto">
                <a:xfrm>
                  <a:off x="-595" y="1672"/>
                  <a:ext cx="45" cy="60"/>
                </a:xfrm>
                <a:custGeom>
                  <a:avLst/>
                  <a:gdLst>
                    <a:gd name="G0" fmla="+- 10621 0 0"/>
                    <a:gd name="G1" fmla="+- 19911 0 0"/>
                    <a:gd name="G2" fmla="+- 21600 0 0"/>
                    <a:gd name="T0" fmla="*/ 18995 w 32221"/>
                    <a:gd name="T1" fmla="*/ 0 h 41511"/>
                    <a:gd name="T2" fmla="*/ 0 w 32221"/>
                    <a:gd name="T3" fmla="*/ 38720 h 41511"/>
                    <a:gd name="T4" fmla="*/ 10621 w 32221"/>
                    <a:gd name="T5" fmla="*/ 19911 h 41511"/>
                  </a:gdLst>
                  <a:ahLst/>
                  <a:cxnLst>
                    <a:cxn ang="0">
                      <a:pos x="T0" y="T1"/>
                    </a:cxn>
                    <a:cxn ang="0">
                      <a:pos x="T2" y="T3"/>
                    </a:cxn>
                    <a:cxn ang="0">
                      <a:pos x="T4" y="T5"/>
                    </a:cxn>
                  </a:cxnLst>
                  <a:rect l="0" t="0" r="r" b="b"/>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close/>
                    </a:path>
                  </a:pathLst>
                </a:custGeom>
                <a:solidFill>
                  <a:srgbClr val="0099FF"/>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grpSp>
          <p:sp>
            <p:nvSpPr>
              <p:cNvPr id="8232" name="Text Box 40"/>
              <p:cNvSpPr txBox="1">
                <a:spLocks noChangeArrowheads="1"/>
              </p:cNvSpPr>
              <p:nvPr/>
            </p:nvSpPr>
            <p:spPr bwMode="auto">
              <a:xfrm>
                <a:off x="1185" y="2194"/>
                <a:ext cx="570" cy="17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accent2"/>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spAutoFit/>
              </a:bodyPr>
              <a:lstStyle>
                <a:lvl1pPr marL="407988" indent="-407988" defTabSz="958850">
                  <a:defRPr>
                    <a:solidFill>
                      <a:schemeClr val="tx1"/>
                    </a:solidFill>
                    <a:latin typeface="Arial" panose="020B0604020202020204" pitchFamily="34" charset="0"/>
                    <a:cs typeface="Arial" panose="020B0604020202020204" pitchFamily="34" charset="0"/>
                  </a:defRPr>
                </a:lvl1pPr>
                <a:lvl2pPr marL="1257300" indent="-457200" defTabSz="958850">
                  <a:defRPr>
                    <a:solidFill>
                      <a:schemeClr val="tx1"/>
                    </a:solidFill>
                    <a:latin typeface="Arial" panose="020B0604020202020204" pitchFamily="34" charset="0"/>
                    <a:cs typeface="Arial" panose="020B0604020202020204" pitchFamily="34" charset="0"/>
                  </a:defRPr>
                </a:lvl2pPr>
                <a:lvl3pPr marL="1597025" indent="-225425" defTabSz="958850">
                  <a:defRPr>
                    <a:solidFill>
                      <a:schemeClr val="tx1"/>
                    </a:solidFill>
                    <a:latin typeface="Arial" panose="020B0604020202020204" pitchFamily="34" charset="0"/>
                    <a:cs typeface="Arial" panose="020B0604020202020204" pitchFamily="34" charset="0"/>
                  </a:defRPr>
                </a:lvl3pPr>
                <a:lvl4pPr marL="1878013" indent="-166688" defTabSz="958850">
                  <a:defRPr>
                    <a:solidFill>
                      <a:schemeClr val="tx1"/>
                    </a:solidFill>
                    <a:latin typeface="Arial" panose="020B0604020202020204" pitchFamily="34" charset="0"/>
                    <a:cs typeface="Arial" panose="020B0604020202020204" pitchFamily="34" charset="0"/>
                  </a:defRPr>
                </a:lvl4pPr>
                <a:lvl5pPr marL="2165350" indent="-173038" defTabSz="958850">
                  <a:defRPr>
                    <a:solidFill>
                      <a:schemeClr val="tx1"/>
                    </a:solidFill>
                    <a:latin typeface="Arial" panose="020B0604020202020204" pitchFamily="34" charset="0"/>
                    <a:cs typeface="Arial" panose="020B0604020202020204" pitchFamily="34" charset="0"/>
                  </a:defRPr>
                </a:lvl5pPr>
                <a:lvl6pPr marL="26225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0797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369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9941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78000"/>
                  </a:lnSpc>
                  <a:spcBef>
                    <a:spcPct val="50000"/>
                  </a:spcBef>
                  <a:buClr>
                    <a:schemeClr val="tx1"/>
                  </a:buClr>
                  <a:buFont typeface="Monotype Sorts" pitchFamily="2" charset="2"/>
                  <a:buNone/>
                </a:pPr>
                <a:r>
                  <a:rPr lang="en-US" altLang="en-US" sz="1600" b="1">
                    <a:latin typeface="Arial Narrow" panose="020B0606020202030204" pitchFamily="34" charset="0"/>
                  </a:rPr>
                  <a:t>Architect</a:t>
                </a:r>
              </a:p>
            </p:txBody>
          </p:sp>
        </p:grpSp>
        <p:grpSp>
          <p:nvGrpSpPr>
            <p:cNvPr id="8233" name="Group 41"/>
            <p:cNvGrpSpPr>
              <a:grpSpLocks/>
            </p:cNvGrpSpPr>
            <p:nvPr/>
          </p:nvGrpSpPr>
          <p:grpSpPr bwMode="auto">
            <a:xfrm>
              <a:off x="4166" y="1465"/>
              <a:ext cx="633" cy="743"/>
              <a:chOff x="2914" y="1839"/>
              <a:chExt cx="674" cy="811"/>
            </a:xfrm>
          </p:grpSpPr>
          <p:grpSp>
            <p:nvGrpSpPr>
              <p:cNvPr id="8234" name="Group 42"/>
              <p:cNvGrpSpPr>
                <a:grpSpLocks noChangeAspect="1"/>
              </p:cNvGrpSpPr>
              <p:nvPr/>
            </p:nvGrpSpPr>
            <p:grpSpPr bwMode="auto">
              <a:xfrm>
                <a:off x="3153" y="2256"/>
                <a:ext cx="196" cy="394"/>
                <a:chOff x="-736" y="1508"/>
                <a:chExt cx="186" cy="418"/>
              </a:xfrm>
            </p:grpSpPr>
            <p:sp>
              <p:nvSpPr>
                <p:cNvPr id="8235" name="Oval 43"/>
                <p:cNvSpPr>
                  <a:spLocks noChangeAspect="1" noChangeArrowheads="1"/>
                </p:cNvSpPr>
                <p:nvPr/>
              </p:nvSpPr>
              <p:spPr bwMode="auto">
                <a:xfrm>
                  <a:off x="-691" y="1508"/>
                  <a:ext cx="87" cy="85"/>
                </a:xfrm>
                <a:prstGeom prst="ellipse">
                  <a:avLst/>
                </a:prstGeom>
                <a:solidFill>
                  <a:srgbClr val="BE91FF"/>
                </a:solidFill>
                <a:ln w="9525">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36" name="Freeform 44"/>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rgbClr val="BE91FF"/>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a:lstStyle/>
                <a:p>
                  <a:endParaRPr lang="en-US"/>
                </a:p>
              </p:txBody>
            </p:sp>
            <p:sp>
              <p:nvSpPr>
                <p:cNvPr id="8237" name="Arc 45"/>
                <p:cNvSpPr>
                  <a:spLocks noChangeAspect="1"/>
                </p:cNvSpPr>
                <p:nvPr/>
              </p:nvSpPr>
              <p:spPr bwMode="auto">
                <a:xfrm>
                  <a:off x="-595" y="1604"/>
                  <a:ext cx="16" cy="14"/>
                </a:xfrm>
                <a:custGeom>
                  <a:avLst/>
                  <a:gdLst>
                    <a:gd name="G0" fmla="+- 1437 0 0"/>
                    <a:gd name="G1" fmla="+- 21600 0 0"/>
                    <a:gd name="G2" fmla="+- 21600 0 0"/>
                    <a:gd name="T0" fmla="*/ 0 w 23037"/>
                    <a:gd name="T1" fmla="*/ 48 h 21600"/>
                    <a:gd name="T2" fmla="*/ 23037 w 23037"/>
                    <a:gd name="T3" fmla="*/ 21600 h 21600"/>
                    <a:gd name="T4" fmla="*/ 1437 w 23037"/>
                    <a:gd name="T5" fmla="*/ 21600 h 21600"/>
                  </a:gdLst>
                  <a:ahLst/>
                  <a:cxnLst>
                    <a:cxn ang="0">
                      <a:pos x="T0" y="T1"/>
                    </a:cxn>
                    <a:cxn ang="0">
                      <a:pos x="T2" y="T3"/>
                    </a:cxn>
                    <a:cxn ang="0">
                      <a:pos x="T4" y="T5"/>
                    </a:cxn>
                  </a:cxnLst>
                  <a:rect l="0" t="0" r="r" b="b"/>
                  <a:pathLst>
                    <a:path w="23037" h="21600" fill="none" extrusionOk="0">
                      <a:moveTo>
                        <a:pt x="-1" y="47"/>
                      </a:moveTo>
                      <a:cubicBezTo>
                        <a:pt x="478" y="15"/>
                        <a:pt x="957" y="0"/>
                        <a:pt x="1437" y="0"/>
                      </a:cubicBezTo>
                      <a:cubicBezTo>
                        <a:pt x="13366" y="0"/>
                        <a:pt x="23037" y="9670"/>
                        <a:pt x="23037" y="21600"/>
                      </a:cubicBezTo>
                    </a:path>
                    <a:path w="23037" h="21600" stroke="0" extrusionOk="0">
                      <a:moveTo>
                        <a:pt x="-1" y="47"/>
                      </a:moveTo>
                      <a:cubicBezTo>
                        <a:pt x="478" y="15"/>
                        <a:pt x="957" y="0"/>
                        <a:pt x="1437" y="0"/>
                      </a:cubicBezTo>
                      <a:cubicBezTo>
                        <a:pt x="13366" y="0"/>
                        <a:pt x="23037" y="9670"/>
                        <a:pt x="23037" y="21600"/>
                      </a:cubicBezTo>
                      <a:lnTo>
                        <a:pt x="1437" y="21600"/>
                      </a:lnTo>
                      <a:close/>
                    </a:path>
                  </a:pathLst>
                </a:custGeom>
                <a:solidFill>
                  <a:srgbClr val="BE91FF"/>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38" name="Arc 46"/>
                <p:cNvSpPr>
                  <a:spLocks noChangeAspect="1"/>
                </p:cNvSpPr>
                <p:nvPr/>
              </p:nvSpPr>
              <p:spPr bwMode="auto">
                <a:xfrm>
                  <a:off x="-714" y="1603"/>
                  <a:ext cx="33" cy="23"/>
                </a:xfrm>
                <a:custGeom>
                  <a:avLst/>
                  <a:gdLst>
                    <a:gd name="G0" fmla="+- 21600 0 0"/>
                    <a:gd name="G1" fmla="+- 21600 0 0"/>
                    <a:gd name="G2" fmla="+- 21600 0 0"/>
                    <a:gd name="T0" fmla="*/ 228 w 26179"/>
                    <a:gd name="T1" fmla="*/ 24728 h 24728"/>
                    <a:gd name="T2" fmla="*/ 26179 w 26179"/>
                    <a:gd name="T3" fmla="*/ 491 h 24728"/>
                    <a:gd name="T4" fmla="*/ 21600 w 26179"/>
                    <a:gd name="T5" fmla="*/ 21600 h 24728"/>
                  </a:gdLst>
                  <a:ahLst/>
                  <a:cxnLst>
                    <a:cxn ang="0">
                      <a:pos x="T0" y="T1"/>
                    </a:cxn>
                    <a:cxn ang="0">
                      <a:pos x="T2" y="T3"/>
                    </a:cxn>
                    <a:cxn ang="0">
                      <a:pos x="T4" y="T5"/>
                    </a:cxn>
                  </a:cxnLst>
                  <a:rect l="0" t="0" r="r" b="b"/>
                  <a:pathLst>
                    <a:path w="26179" h="24728" fill="none" extrusionOk="0">
                      <a:moveTo>
                        <a:pt x="227" y="24728"/>
                      </a:moveTo>
                      <a:cubicBezTo>
                        <a:pt x="76" y="23692"/>
                        <a:pt x="0" y="22646"/>
                        <a:pt x="0" y="21600"/>
                      </a:cubicBezTo>
                      <a:cubicBezTo>
                        <a:pt x="0" y="9670"/>
                        <a:pt x="9670" y="0"/>
                        <a:pt x="21600" y="0"/>
                      </a:cubicBezTo>
                      <a:cubicBezTo>
                        <a:pt x="23139" y="0"/>
                        <a:pt x="24674" y="164"/>
                        <a:pt x="26179" y="490"/>
                      </a:cubicBezTo>
                    </a:path>
                    <a:path w="26179" h="24728" stroke="0" extrusionOk="0">
                      <a:moveTo>
                        <a:pt x="227" y="24728"/>
                      </a:moveTo>
                      <a:cubicBezTo>
                        <a:pt x="76" y="23692"/>
                        <a:pt x="0" y="22646"/>
                        <a:pt x="0" y="21600"/>
                      </a:cubicBezTo>
                      <a:cubicBezTo>
                        <a:pt x="0" y="9670"/>
                        <a:pt x="9670" y="0"/>
                        <a:pt x="21600" y="0"/>
                      </a:cubicBezTo>
                      <a:cubicBezTo>
                        <a:pt x="23139" y="0"/>
                        <a:pt x="24674" y="164"/>
                        <a:pt x="26179" y="490"/>
                      </a:cubicBezTo>
                      <a:lnTo>
                        <a:pt x="21600" y="21600"/>
                      </a:lnTo>
                      <a:close/>
                    </a:path>
                  </a:pathLst>
                </a:custGeom>
                <a:solidFill>
                  <a:srgbClr val="BE91FF"/>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39" name="Arc 47"/>
                <p:cNvSpPr>
                  <a:spLocks noChangeAspect="1"/>
                </p:cNvSpPr>
                <p:nvPr/>
              </p:nvSpPr>
              <p:spPr bwMode="auto">
                <a:xfrm>
                  <a:off x="-736" y="1689"/>
                  <a:ext cx="55" cy="43"/>
                </a:xfrm>
                <a:custGeom>
                  <a:avLst/>
                  <a:gdLst>
                    <a:gd name="G0" fmla="+- 21600 0 0"/>
                    <a:gd name="G1" fmla="+- 8704 0 0"/>
                    <a:gd name="G2" fmla="+- 21600 0 0"/>
                    <a:gd name="T0" fmla="*/ 37787 w 37787"/>
                    <a:gd name="T1" fmla="*/ 23006 h 30304"/>
                    <a:gd name="T2" fmla="*/ 1832 w 37787"/>
                    <a:gd name="T3" fmla="*/ 0 h 30304"/>
                    <a:gd name="T4" fmla="*/ 21600 w 37787"/>
                    <a:gd name="T5" fmla="*/ 8704 h 30304"/>
                  </a:gdLst>
                  <a:ahLst/>
                  <a:cxnLst>
                    <a:cxn ang="0">
                      <a:pos x="T0" y="T1"/>
                    </a:cxn>
                    <a:cxn ang="0">
                      <a:pos x="T2" y="T3"/>
                    </a:cxn>
                    <a:cxn ang="0">
                      <a:pos x="T4" y="T5"/>
                    </a:cxn>
                  </a:cxnLst>
                  <a:rect l="0" t="0" r="r" b="b"/>
                  <a:pathLst>
                    <a:path w="37787" h="30304" fill="none" extrusionOk="0">
                      <a:moveTo>
                        <a:pt x="37786" y="23005"/>
                      </a:moveTo>
                      <a:cubicBezTo>
                        <a:pt x="33686" y="27646"/>
                        <a:pt x="27792" y="30304"/>
                        <a:pt x="21600" y="30304"/>
                      </a:cubicBezTo>
                      <a:cubicBezTo>
                        <a:pt x="9670" y="30304"/>
                        <a:pt x="0" y="20633"/>
                        <a:pt x="0" y="8704"/>
                      </a:cubicBezTo>
                      <a:cubicBezTo>
                        <a:pt x="0" y="5706"/>
                        <a:pt x="623" y="2742"/>
                        <a:pt x="1831" y="-1"/>
                      </a:cubicBezTo>
                    </a:path>
                    <a:path w="37787" h="30304" stroke="0" extrusionOk="0">
                      <a:moveTo>
                        <a:pt x="37786" y="23005"/>
                      </a:moveTo>
                      <a:cubicBezTo>
                        <a:pt x="33686" y="27646"/>
                        <a:pt x="27792" y="30304"/>
                        <a:pt x="21600" y="30304"/>
                      </a:cubicBezTo>
                      <a:cubicBezTo>
                        <a:pt x="9670" y="30304"/>
                        <a:pt x="0" y="20633"/>
                        <a:pt x="0" y="8704"/>
                      </a:cubicBezTo>
                      <a:cubicBezTo>
                        <a:pt x="0" y="5706"/>
                        <a:pt x="623" y="2742"/>
                        <a:pt x="1831" y="-1"/>
                      </a:cubicBezTo>
                      <a:lnTo>
                        <a:pt x="21600" y="8704"/>
                      </a:lnTo>
                      <a:close/>
                    </a:path>
                  </a:pathLst>
                </a:custGeom>
                <a:solidFill>
                  <a:srgbClr val="BE91FF"/>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40" name="Arc 48"/>
                <p:cNvSpPr>
                  <a:spLocks noChangeAspect="1"/>
                </p:cNvSpPr>
                <p:nvPr/>
              </p:nvSpPr>
              <p:spPr bwMode="auto">
                <a:xfrm>
                  <a:off x="-595" y="1672"/>
                  <a:ext cx="45" cy="60"/>
                </a:xfrm>
                <a:custGeom>
                  <a:avLst/>
                  <a:gdLst>
                    <a:gd name="G0" fmla="+- 10621 0 0"/>
                    <a:gd name="G1" fmla="+- 19911 0 0"/>
                    <a:gd name="G2" fmla="+- 21600 0 0"/>
                    <a:gd name="T0" fmla="*/ 18995 w 32221"/>
                    <a:gd name="T1" fmla="*/ 0 h 41511"/>
                    <a:gd name="T2" fmla="*/ 0 w 32221"/>
                    <a:gd name="T3" fmla="*/ 38720 h 41511"/>
                    <a:gd name="T4" fmla="*/ 10621 w 32221"/>
                    <a:gd name="T5" fmla="*/ 19911 h 41511"/>
                  </a:gdLst>
                  <a:ahLst/>
                  <a:cxnLst>
                    <a:cxn ang="0">
                      <a:pos x="T0" y="T1"/>
                    </a:cxn>
                    <a:cxn ang="0">
                      <a:pos x="T2" y="T3"/>
                    </a:cxn>
                    <a:cxn ang="0">
                      <a:pos x="T4" y="T5"/>
                    </a:cxn>
                  </a:cxnLst>
                  <a:rect l="0" t="0" r="r" b="b"/>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close/>
                    </a:path>
                  </a:pathLst>
                </a:custGeom>
                <a:solidFill>
                  <a:srgbClr val="BE91FF"/>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grpSp>
          <p:sp>
            <p:nvSpPr>
              <p:cNvPr id="8241" name="Text Box 49"/>
              <p:cNvSpPr txBox="1">
                <a:spLocks noChangeArrowheads="1"/>
              </p:cNvSpPr>
              <p:nvPr/>
            </p:nvSpPr>
            <p:spPr bwMode="auto">
              <a:xfrm>
                <a:off x="2914" y="1839"/>
                <a:ext cx="674" cy="409"/>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accent2"/>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spAutoFit/>
              </a:bodyPr>
              <a:lstStyle>
                <a:lvl1pPr marL="407988" indent="-407988" defTabSz="958850">
                  <a:defRPr>
                    <a:solidFill>
                      <a:schemeClr val="tx1"/>
                    </a:solidFill>
                    <a:latin typeface="Arial" panose="020B0604020202020204" pitchFamily="34" charset="0"/>
                    <a:cs typeface="Arial" panose="020B0604020202020204" pitchFamily="34" charset="0"/>
                  </a:defRPr>
                </a:lvl1pPr>
                <a:lvl2pPr marL="1257300" indent="-457200" defTabSz="958850">
                  <a:defRPr>
                    <a:solidFill>
                      <a:schemeClr val="tx1"/>
                    </a:solidFill>
                    <a:latin typeface="Arial" panose="020B0604020202020204" pitchFamily="34" charset="0"/>
                    <a:cs typeface="Arial" panose="020B0604020202020204" pitchFamily="34" charset="0"/>
                  </a:defRPr>
                </a:lvl2pPr>
                <a:lvl3pPr marL="1597025" indent="-225425" defTabSz="958850">
                  <a:defRPr>
                    <a:solidFill>
                      <a:schemeClr val="tx1"/>
                    </a:solidFill>
                    <a:latin typeface="Arial" panose="020B0604020202020204" pitchFamily="34" charset="0"/>
                    <a:cs typeface="Arial" panose="020B0604020202020204" pitchFamily="34" charset="0"/>
                  </a:defRPr>
                </a:lvl3pPr>
                <a:lvl4pPr marL="1878013" indent="-166688" defTabSz="958850">
                  <a:defRPr>
                    <a:solidFill>
                      <a:schemeClr val="tx1"/>
                    </a:solidFill>
                    <a:latin typeface="Arial" panose="020B0604020202020204" pitchFamily="34" charset="0"/>
                    <a:cs typeface="Arial" panose="020B0604020202020204" pitchFamily="34" charset="0"/>
                  </a:defRPr>
                </a:lvl4pPr>
                <a:lvl5pPr marL="2165350" indent="-173038" defTabSz="958850">
                  <a:defRPr>
                    <a:solidFill>
                      <a:schemeClr val="tx1"/>
                    </a:solidFill>
                    <a:latin typeface="Arial" panose="020B0604020202020204" pitchFamily="34" charset="0"/>
                    <a:cs typeface="Arial" panose="020B0604020202020204" pitchFamily="34" charset="0"/>
                  </a:defRPr>
                </a:lvl5pPr>
                <a:lvl6pPr marL="26225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0797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369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9941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78000"/>
                  </a:lnSpc>
                  <a:spcBef>
                    <a:spcPct val="50000"/>
                  </a:spcBef>
                  <a:buClr>
                    <a:schemeClr val="tx1"/>
                  </a:buClr>
                  <a:buFont typeface="Monotype Sorts" pitchFamily="2" charset="2"/>
                  <a:buNone/>
                </a:pPr>
                <a:r>
                  <a:rPr lang="en-US" altLang="en-US" sz="1600" b="1">
                    <a:latin typeface="Arial Narrow" panose="020B0606020202030204" pitchFamily="34" charset="0"/>
                  </a:rPr>
                  <a:t>Tool</a:t>
                </a:r>
              </a:p>
              <a:p>
                <a:pPr algn="ctr">
                  <a:lnSpc>
                    <a:spcPct val="78000"/>
                  </a:lnSpc>
                  <a:spcBef>
                    <a:spcPct val="50000"/>
                  </a:spcBef>
                  <a:buClr>
                    <a:schemeClr val="tx1"/>
                  </a:buClr>
                  <a:buFont typeface="Monotype Sorts" pitchFamily="2" charset="2"/>
                  <a:buNone/>
                </a:pPr>
                <a:r>
                  <a:rPr lang="en-US" altLang="en-US" sz="1600" b="1">
                    <a:latin typeface="Arial Narrow" panose="020B0606020202030204" pitchFamily="34" charset="0"/>
                  </a:rPr>
                  <a:t> Specialist</a:t>
                </a:r>
              </a:p>
            </p:txBody>
          </p:sp>
        </p:grpSp>
        <p:grpSp>
          <p:nvGrpSpPr>
            <p:cNvPr id="8242" name="Group 50"/>
            <p:cNvGrpSpPr>
              <a:grpSpLocks/>
            </p:cNvGrpSpPr>
            <p:nvPr/>
          </p:nvGrpSpPr>
          <p:grpSpPr bwMode="auto">
            <a:xfrm>
              <a:off x="4597" y="2590"/>
              <a:ext cx="622" cy="633"/>
              <a:chOff x="4356" y="1960"/>
              <a:chExt cx="660" cy="690"/>
            </a:xfrm>
          </p:grpSpPr>
          <p:grpSp>
            <p:nvGrpSpPr>
              <p:cNvPr id="8243" name="Group 51"/>
              <p:cNvGrpSpPr>
                <a:grpSpLocks noChangeAspect="1"/>
              </p:cNvGrpSpPr>
              <p:nvPr/>
            </p:nvGrpSpPr>
            <p:grpSpPr bwMode="auto">
              <a:xfrm>
                <a:off x="4578" y="2256"/>
                <a:ext cx="196" cy="394"/>
                <a:chOff x="-736" y="1508"/>
                <a:chExt cx="186" cy="418"/>
              </a:xfrm>
            </p:grpSpPr>
            <p:sp>
              <p:nvSpPr>
                <p:cNvPr id="8244" name="Oval 52"/>
                <p:cNvSpPr>
                  <a:spLocks noChangeAspect="1" noChangeArrowheads="1"/>
                </p:cNvSpPr>
                <p:nvPr/>
              </p:nvSpPr>
              <p:spPr bwMode="auto">
                <a:xfrm>
                  <a:off x="-691" y="1508"/>
                  <a:ext cx="87" cy="85"/>
                </a:xfrm>
                <a:prstGeom prst="ellipse">
                  <a:avLst/>
                </a:prstGeom>
                <a:solidFill>
                  <a:srgbClr val="FF9900"/>
                </a:solidFill>
                <a:ln w="9525">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45" name="Freeform 53"/>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rgbClr val="FF9900"/>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a:lstStyle/>
                <a:p>
                  <a:endParaRPr lang="en-US"/>
                </a:p>
              </p:txBody>
            </p:sp>
            <p:sp>
              <p:nvSpPr>
                <p:cNvPr id="8246" name="Arc 54"/>
                <p:cNvSpPr>
                  <a:spLocks noChangeAspect="1"/>
                </p:cNvSpPr>
                <p:nvPr/>
              </p:nvSpPr>
              <p:spPr bwMode="auto">
                <a:xfrm>
                  <a:off x="-595" y="1604"/>
                  <a:ext cx="16" cy="14"/>
                </a:xfrm>
                <a:custGeom>
                  <a:avLst/>
                  <a:gdLst>
                    <a:gd name="G0" fmla="+- 1437 0 0"/>
                    <a:gd name="G1" fmla="+- 21600 0 0"/>
                    <a:gd name="G2" fmla="+- 21600 0 0"/>
                    <a:gd name="T0" fmla="*/ 0 w 23037"/>
                    <a:gd name="T1" fmla="*/ 48 h 21600"/>
                    <a:gd name="T2" fmla="*/ 23037 w 23037"/>
                    <a:gd name="T3" fmla="*/ 21600 h 21600"/>
                    <a:gd name="T4" fmla="*/ 1437 w 23037"/>
                    <a:gd name="T5" fmla="*/ 21600 h 21600"/>
                  </a:gdLst>
                  <a:ahLst/>
                  <a:cxnLst>
                    <a:cxn ang="0">
                      <a:pos x="T0" y="T1"/>
                    </a:cxn>
                    <a:cxn ang="0">
                      <a:pos x="T2" y="T3"/>
                    </a:cxn>
                    <a:cxn ang="0">
                      <a:pos x="T4" y="T5"/>
                    </a:cxn>
                  </a:cxnLst>
                  <a:rect l="0" t="0" r="r" b="b"/>
                  <a:pathLst>
                    <a:path w="23037" h="21600" fill="none" extrusionOk="0">
                      <a:moveTo>
                        <a:pt x="-1" y="47"/>
                      </a:moveTo>
                      <a:cubicBezTo>
                        <a:pt x="478" y="15"/>
                        <a:pt x="957" y="0"/>
                        <a:pt x="1437" y="0"/>
                      </a:cubicBezTo>
                      <a:cubicBezTo>
                        <a:pt x="13366" y="0"/>
                        <a:pt x="23037" y="9670"/>
                        <a:pt x="23037" y="21600"/>
                      </a:cubicBezTo>
                    </a:path>
                    <a:path w="23037" h="21600" stroke="0" extrusionOk="0">
                      <a:moveTo>
                        <a:pt x="-1" y="47"/>
                      </a:moveTo>
                      <a:cubicBezTo>
                        <a:pt x="478" y="15"/>
                        <a:pt x="957" y="0"/>
                        <a:pt x="1437" y="0"/>
                      </a:cubicBezTo>
                      <a:cubicBezTo>
                        <a:pt x="13366" y="0"/>
                        <a:pt x="23037" y="9670"/>
                        <a:pt x="23037" y="21600"/>
                      </a:cubicBezTo>
                      <a:lnTo>
                        <a:pt x="1437" y="21600"/>
                      </a:lnTo>
                      <a:close/>
                    </a:path>
                  </a:pathLst>
                </a:custGeom>
                <a:solidFill>
                  <a:srgbClr val="FF9900"/>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47" name="Arc 55"/>
                <p:cNvSpPr>
                  <a:spLocks noChangeAspect="1"/>
                </p:cNvSpPr>
                <p:nvPr/>
              </p:nvSpPr>
              <p:spPr bwMode="auto">
                <a:xfrm>
                  <a:off x="-714" y="1603"/>
                  <a:ext cx="33" cy="23"/>
                </a:xfrm>
                <a:custGeom>
                  <a:avLst/>
                  <a:gdLst>
                    <a:gd name="G0" fmla="+- 21600 0 0"/>
                    <a:gd name="G1" fmla="+- 21600 0 0"/>
                    <a:gd name="G2" fmla="+- 21600 0 0"/>
                    <a:gd name="T0" fmla="*/ 228 w 26179"/>
                    <a:gd name="T1" fmla="*/ 24728 h 24728"/>
                    <a:gd name="T2" fmla="*/ 26179 w 26179"/>
                    <a:gd name="T3" fmla="*/ 491 h 24728"/>
                    <a:gd name="T4" fmla="*/ 21600 w 26179"/>
                    <a:gd name="T5" fmla="*/ 21600 h 24728"/>
                  </a:gdLst>
                  <a:ahLst/>
                  <a:cxnLst>
                    <a:cxn ang="0">
                      <a:pos x="T0" y="T1"/>
                    </a:cxn>
                    <a:cxn ang="0">
                      <a:pos x="T2" y="T3"/>
                    </a:cxn>
                    <a:cxn ang="0">
                      <a:pos x="T4" y="T5"/>
                    </a:cxn>
                  </a:cxnLst>
                  <a:rect l="0" t="0" r="r" b="b"/>
                  <a:pathLst>
                    <a:path w="26179" h="24728" fill="none" extrusionOk="0">
                      <a:moveTo>
                        <a:pt x="227" y="24728"/>
                      </a:moveTo>
                      <a:cubicBezTo>
                        <a:pt x="76" y="23692"/>
                        <a:pt x="0" y="22646"/>
                        <a:pt x="0" y="21600"/>
                      </a:cubicBezTo>
                      <a:cubicBezTo>
                        <a:pt x="0" y="9670"/>
                        <a:pt x="9670" y="0"/>
                        <a:pt x="21600" y="0"/>
                      </a:cubicBezTo>
                      <a:cubicBezTo>
                        <a:pt x="23139" y="0"/>
                        <a:pt x="24674" y="164"/>
                        <a:pt x="26179" y="490"/>
                      </a:cubicBezTo>
                    </a:path>
                    <a:path w="26179" h="24728" stroke="0" extrusionOk="0">
                      <a:moveTo>
                        <a:pt x="227" y="24728"/>
                      </a:moveTo>
                      <a:cubicBezTo>
                        <a:pt x="76" y="23692"/>
                        <a:pt x="0" y="22646"/>
                        <a:pt x="0" y="21600"/>
                      </a:cubicBezTo>
                      <a:cubicBezTo>
                        <a:pt x="0" y="9670"/>
                        <a:pt x="9670" y="0"/>
                        <a:pt x="21600" y="0"/>
                      </a:cubicBezTo>
                      <a:cubicBezTo>
                        <a:pt x="23139" y="0"/>
                        <a:pt x="24674" y="164"/>
                        <a:pt x="26179" y="490"/>
                      </a:cubicBezTo>
                      <a:lnTo>
                        <a:pt x="21600" y="21600"/>
                      </a:lnTo>
                      <a:close/>
                    </a:path>
                  </a:pathLst>
                </a:custGeom>
                <a:solidFill>
                  <a:srgbClr val="FF9900"/>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48" name="Arc 56"/>
                <p:cNvSpPr>
                  <a:spLocks noChangeAspect="1"/>
                </p:cNvSpPr>
                <p:nvPr/>
              </p:nvSpPr>
              <p:spPr bwMode="auto">
                <a:xfrm>
                  <a:off x="-736" y="1689"/>
                  <a:ext cx="55" cy="43"/>
                </a:xfrm>
                <a:custGeom>
                  <a:avLst/>
                  <a:gdLst>
                    <a:gd name="G0" fmla="+- 21600 0 0"/>
                    <a:gd name="G1" fmla="+- 8704 0 0"/>
                    <a:gd name="G2" fmla="+- 21600 0 0"/>
                    <a:gd name="T0" fmla="*/ 37787 w 37787"/>
                    <a:gd name="T1" fmla="*/ 23006 h 30304"/>
                    <a:gd name="T2" fmla="*/ 1832 w 37787"/>
                    <a:gd name="T3" fmla="*/ 0 h 30304"/>
                    <a:gd name="T4" fmla="*/ 21600 w 37787"/>
                    <a:gd name="T5" fmla="*/ 8704 h 30304"/>
                  </a:gdLst>
                  <a:ahLst/>
                  <a:cxnLst>
                    <a:cxn ang="0">
                      <a:pos x="T0" y="T1"/>
                    </a:cxn>
                    <a:cxn ang="0">
                      <a:pos x="T2" y="T3"/>
                    </a:cxn>
                    <a:cxn ang="0">
                      <a:pos x="T4" y="T5"/>
                    </a:cxn>
                  </a:cxnLst>
                  <a:rect l="0" t="0" r="r" b="b"/>
                  <a:pathLst>
                    <a:path w="37787" h="30304" fill="none" extrusionOk="0">
                      <a:moveTo>
                        <a:pt x="37786" y="23005"/>
                      </a:moveTo>
                      <a:cubicBezTo>
                        <a:pt x="33686" y="27646"/>
                        <a:pt x="27792" y="30304"/>
                        <a:pt x="21600" y="30304"/>
                      </a:cubicBezTo>
                      <a:cubicBezTo>
                        <a:pt x="9670" y="30304"/>
                        <a:pt x="0" y="20633"/>
                        <a:pt x="0" y="8704"/>
                      </a:cubicBezTo>
                      <a:cubicBezTo>
                        <a:pt x="0" y="5706"/>
                        <a:pt x="623" y="2742"/>
                        <a:pt x="1831" y="-1"/>
                      </a:cubicBezTo>
                    </a:path>
                    <a:path w="37787" h="30304" stroke="0" extrusionOk="0">
                      <a:moveTo>
                        <a:pt x="37786" y="23005"/>
                      </a:moveTo>
                      <a:cubicBezTo>
                        <a:pt x="33686" y="27646"/>
                        <a:pt x="27792" y="30304"/>
                        <a:pt x="21600" y="30304"/>
                      </a:cubicBezTo>
                      <a:cubicBezTo>
                        <a:pt x="9670" y="30304"/>
                        <a:pt x="0" y="20633"/>
                        <a:pt x="0" y="8704"/>
                      </a:cubicBezTo>
                      <a:cubicBezTo>
                        <a:pt x="0" y="5706"/>
                        <a:pt x="623" y="2742"/>
                        <a:pt x="1831" y="-1"/>
                      </a:cubicBezTo>
                      <a:lnTo>
                        <a:pt x="21600" y="8704"/>
                      </a:lnTo>
                      <a:close/>
                    </a:path>
                  </a:pathLst>
                </a:custGeom>
                <a:solidFill>
                  <a:srgbClr val="FF9900"/>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49" name="Arc 57"/>
                <p:cNvSpPr>
                  <a:spLocks noChangeAspect="1"/>
                </p:cNvSpPr>
                <p:nvPr/>
              </p:nvSpPr>
              <p:spPr bwMode="auto">
                <a:xfrm>
                  <a:off x="-595" y="1672"/>
                  <a:ext cx="45" cy="60"/>
                </a:xfrm>
                <a:custGeom>
                  <a:avLst/>
                  <a:gdLst>
                    <a:gd name="G0" fmla="+- 10621 0 0"/>
                    <a:gd name="G1" fmla="+- 19911 0 0"/>
                    <a:gd name="G2" fmla="+- 21600 0 0"/>
                    <a:gd name="T0" fmla="*/ 18995 w 32221"/>
                    <a:gd name="T1" fmla="*/ 0 h 41511"/>
                    <a:gd name="T2" fmla="*/ 0 w 32221"/>
                    <a:gd name="T3" fmla="*/ 38720 h 41511"/>
                    <a:gd name="T4" fmla="*/ 10621 w 32221"/>
                    <a:gd name="T5" fmla="*/ 19911 h 41511"/>
                  </a:gdLst>
                  <a:ahLst/>
                  <a:cxnLst>
                    <a:cxn ang="0">
                      <a:pos x="T0" y="T1"/>
                    </a:cxn>
                    <a:cxn ang="0">
                      <a:pos x="T2" y="T3"/>
                    </a:cxn>
                    <a:cxn ang="0">
                      <a:pos x="T4" y="T5"/>
                    </a:cxn>
                  </a:cxnLst>
                  <a:rect l="0" t="0" r="r" b="b"/>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close/>
                    </a:path>
                  </a:pathLst>
                </a:custGeom>
                <a:solidFill>
                  <a:srgbClr val="FF9900"/>
                </a:solidFill>
                <a:ln w="9525"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grpSp>
          <p:sp>
            <p:nvSpPr>
              <p:cNvPr id="8250" name="Text Box 58"/>
              <p:cNvSpPr txBox="1">
                <a:spLocks noChangeArrowheads="1"/>
              </p:cNvSpPr>
              <p:nvPr/>
            </p:nvSpPr>
            <p:spPr bwMode="auto">
              <a:xfrm>
                <a:off x="4356" y="1960"/>
                <a:ext cx="660" cy="23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chemeClr val="accent2"/>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spAutoFit/>
              </a:bodyPr>
              <a:lstStyle>
                <a:lvl1pPr marL="407988" indent="-407988" defTabSz="958850">
                  <a:defRPr>
                    <a:solidFill>
                      <a:schemeClr val="tx1"/>
                    </a:solidFill>
                    <a:latin typeface="Arial" panose="020B0604020202020204" pitchFamily="34" charset="0"/>
                    <a:cs typeface="Arial" panose="020B0604020202020204" pitchFamily="34" charset="0"/>
                  </a:defRPr>
                </a:lvl1pPr>
                <a:lvl2pPr marL="1257300" indent="-457200" defTabSz="958850">
                  <a:defRPr>
                    <a:solidFill>
                      <a:schemeClr val="tx1"/>
                    </a:solidFill>
                    <a:latin typeface="Arial" panose="020B0604020202020204" pitchFamily="34" charset="0"/>
                    <a:cs typeface="Arial" panose="020B0604020202020204" pitchFamily="34" charset="0"/>
                  </a:defRPr>
                </a:lvl2pPr>
                <a:lvl3pPr marL="1597025" indent="-225425" defTabSz="958850">
                  <a:defRPr>
                    <a:solidFill>
                      <a:schemeClr val="tx1"/>
                    </a:solidFill>
                    <a:latin typeface="Arial" panose="020B0604020202020204" pitchFamily="34" charset="0"/>
                    <a:cs typeface="Arial" panose="020B0604020202020204" pitchFamily="34" charset="0"/>
                  </a:defRPr>
                </a:lvl3pPr>
                <a:lvl4pPr marL="1878013" indent="-166688" defTabSz="958850">
                  <a:defRPr>
                    <a:solidFill>
                      <a:schemeClr val="tx1"/>
                    </a:solidFill>
                    <a:latin typeface="Arial" panose="020B0604020202020204" pitchFamily="34" charset="0"/>
                    <a:cs typeface="Arial" panose="020B0604020202020204" pitchFamily="34" charset="0"/>
                  </a:defRPr>
                </a:lvl4pPr>
                <a:lvl5pPr marL="2165350" indent="-173038" defTabSz="958850">
                  <a:defRPr>
                    <a:solidFill>
                      <a:schemeClr val="tx1"/>
                    </a:solidFill>
                    <a:latin typeface="Arial" panose="020B0604020202020204" pitchFamily="34" charset="0"/>
                    <a:cs typeface="Arial" panose="020B0604020202020204" pitchFamily="34" charset="0"/>
                  </a:defRPr>
                </a:lvl5pPr>
                <a:lvl6pPr marL="26225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0797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369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9941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1600" b="1">
                    <a:latin typeface="Arial Narrow" panose="020B0606020202030204" pitchFamily="34" charset="0"/>
                  </a:rPr>
                  <a:t>Developer</a:t>
                </a:r>
              </a:p>
            </p:txBody>
          </p:sp>
        </p:grpSp>
        <p:grpSp>
          <p:nvGrpSpPr>
            <p:cNvPr id="8251" name="Group 59"/>
            <p:cNvGrpSpPr>
              <a:grpSpLocks/>
            </p:cNvGrpSpPr>
            <p:nvPr/>
          </p:nvGrpSpPr>
          <p:grpSpPr bwMode="auto">
            <a:xfrm>
              <a:off x="920" y="2862"/>
              <a:ext cx="835" cy="372"/>
              <a:chOff x="453" y="2256"/>
              <a:chExt cx="887" cy="406"/>
            </a:xfrm>
          </p:grpSpPr>
          <p:grpSp>
            <p:nvGrpSpPr>
              <p:cNvPr id="8252" name="Group 60"/>
              <p:cNvGrpSpPr>
                <a:grpSpLocks noChangeAspect="1"/>
              </p:cNvGrpSpPr>
              <p:nvPr/>
            </p:nvGrpSpPr>
            <p:grpSpPr bwMode="auto">
              <a:xfrm>
                <a:off x="1150" y="2256"/>
                <a:ext cx="190" cy="392"/>
                <a:chOff x="-736" y="1508"/>
                <a:chExt cx="186" cy="418"/>
              </a:xfrm>
            </p:grpSpPr>
            <p:sp>
              <p:nvSpPr>
                <p:cNvPr id="8253" name="Oval 61"/>
                <p:cNvSpPr>
                  <a:spLocks noChangeAspect="1" noChangeArrowheads="1"/>
                </p:cNvSpPr>
                <p:nvPr/>
              </p:nvSpPr>
              <p:spPr bwMode="auto">
                <a:xfrm>
                  <a:off x="-691" y="1508"/>
                  <a:ext cx="87" cy="85"/>
                </a:xfrm>
                <a:prstGeom prst="ellipse">
                  <a:avLst/>
                </a:prstGeom>
                <a:solidFill>
                  <a:srgbClr val="B2B2B2"/>
                </a:solidFill>
                <a:ln w="12700">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54" name="Freeform 62"/>
                <p:cNvSpPr>
                  <a:spLocks noChangeAspect="1"/>
                </p:cNvSpPr>
                <p:nvPr/>
              </p:nvSpPr>
              <p:spPr bwMode="auto">
                <a:xfrm>
                  <a:off x="-734" y="1602"/>
                  <a:ext cx="182" cy="324"/>
                </a:xfrm>
                <a:custGeom>
                  <a:avLst/>
                  <a:gdLst>
                    <a:gd name="T0" fmla="*/ 86 w 182"/>
                    <a:gd name="T1" fmla="*/ 11 h 324"/>
                    <a:gd name="T2" fmla="*/ 81 w 182"/>
                    <a:gd name="T3" fmla="*/ 23 h 324"/>
                    <a:gd name="T4" fmla="*/ 69 w 182"/>
                    <a:gd name="T5" fmla="*/ 7 h 324"/>
                    <a:gd name="T6" fmla="*/ 69 w 182"/>
                    <a:gd name="T7" fmla="*/ 0 h 324"/>
                    <a:gd name="T8" fmla="*/ 47 w 182"/>
                    <a:gd name="T9" fmla="*/ 0 h 324"/>
                    <a:gd name="T10" fmla="*/ 19 w 182"/>
                    <a:gd name="T11" fmla="*/ 17 h 324"/>
                    <a:gd name="T12" fmla="*/ 0 w 182"/>
                    <a:gd name="T13" fmla="*/ 86 h 324"/>
                    <a:gd name="T14" fmla="*/ 22 w 182"/>
                    <a:gd name="T15" fmla="*/ 107 h 324"/>
                    <a:gd name="T16" fmla="*/ 42 w 182"/>
                    <a:gd name="T17" fmla="*/ 127 h 324"/>
                    <a:gd name="T18" fmla="*/ 42 w 182"/>
                    <a:gd name="T19" fmla="*/ 323 h 324"/>
                    <a:gd name="T20" fmla="*/ 97 w 182"/>
                    <a:gd name="T21" fmla="*/ 323 h 324"/>
                    <a:gd name="T22" fmla="*/ 97 w 182"/>
                    <a:gd name="T23" fmla="*/ 171 h 324"/>
                    <a:gd name="T24" fmla="*/ 121 w 182"/>
                    <a:gd name="T25" fmla="*/ 323 h 324"/>
                    <a:gd name="T26" fmla="*/ 179 w 182"/>
                    <a:gd name="T27" fmla="*/ 323 h 324"/>
                    <a:gd name="T28" fmla="*/ 153 w 182"/>
                    <a:gd name="T29" fmla="*/ 167 h 324"/>
                    <a:gd name="T30" fmla="*/ 153 w 182"/>
                    <a:gd name="T31" fmla="*/ 129 h 324"/>
                    <a:gd name="T32" fmla="*/ 181 w 182"/>
                    <a:gd name="T33" fmla="*/ 85 h 324"/>
                    <a:gd name="T34" fmla="*/ 137 w 182"/>
                    <a:gd name="T35" fmla="*/ 80 h 324"/>
                    <a:gd name="T36" fmla="*/ 111 w 182"/>
                    <a:gd name="T37" fmla="*/ 81 h 324"/>
                    <a:gd name="T38" fmla="*/ 112 w 182"/>
                    <a:gd name="T39" fmla="*/ 128 h 324"/>
                    <a:gd name="T40" fmla="*/ 137 w 182"/>
                    <a:gd name="T41" fmla="*/ 128 h 324"/>
                    <a:gd name="T42" fmla="*/ 137 w 182"/>
                    <a:gd name="T43" fmla="*/ 144 h 324"/>
                    <a:gd name="T44" fmla="*/ 53 w 182"/>
                    <a:gd name="T45" fmla="*/ 144 h 324"/>
                    <a:gd name="T46" fmla="*/ 53 w 182"/>
                    <a:gd name="T47" fmla="*/ 43 h 324"/>
                    <a:gd name="T48" fmla="*/ 137 w 182"/>
                    <a:gd name="T49" fmla="*/ 43 h 324"/>
                    <a:gd name="T50" fmla="*/ 137 w 182"/>
                    <a:gd name="T51" fmla="*/ 80 h 324"/>
                    <a:gd name="T52" fmla="*/ 181 w 182"/>
                    <a:gd name="T53" fmla="*/ 85 h 324"/>
                    <a:gd name="T54" fmla="*/ 153 w 182"/>
                    <a:gd name="T55" fmla="*/ 9 h 324"/>
                    <a:gd name="T56" fmla="*/ 139 w 182"/>
                    <a:gd name="T57" fmla="*/ 1 h 324"/>
                    <a:gd name="T58" fmla="*/ 113 w 182"/>
                    <a:gd name="T59" fmla="*/ 1 h 324"/>
                    <a:gd name="T60" fmla="*/ 100 w 182"/>
                    <a:gd name="T61" fmla="*/ 22 h 324"/>
                    <a:gd name="T62" fmla="*/ 94 w 182"/>
                    <a:gd name="T63" fmla="*/ 11 h 324"/>
                    <a:gd name="T64" fmla="*/ 101 w 182"/>
                    <a:gd name="T65" fmla="*/ 1 h 324"/>
                    <a:gd name="T66" fmla="*/ 79 w 182"/>
                    <a:gd name="T67" fmla="*/ 1 h 324"/>
                    <a:gd name="T68" fmla="*/ 86 w 182"/>
                    <a:gd name="T69" fmla="*/ 11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2" h="324">
                      <a:moveTo>
                        <a:pt x="86" y="11"/>
                      </a:moveTo>
                      <a:lnTo>
                        <a:pt x="81" y="23"/>
                      </a:lnTo>
                      <a:lnTo>
                        <a:pt x="69" y="7"/>
                      </a:lnTo>
                      <a:lnTo>
                        <a:pt x="69" y="0"/>
                      </a:lnTo>
                      <a:lnTo>
                        <a:pt x="47" y="0"/>
                      </a:lnTo>
                      <a:lnTo>
                        <a:pt x="19" y="17"/>
                      </a:lnTo>
                      <a:lnTo>
                        <a:pt x="0" y="86"/>
                      </a:lnTo>
                      <a:lnTo>
                        <a:pt x="22" y="107"/>
                      </a:lnTo>
                      <a:lnTo>
                        <a:pt x="42" y="127"/>
                      </a:lnTo>
                      <a:lnTo>
                        <a:pt x="42" y="323"/>
                      </a:lnTo>
                      <a:lnTo>
                        <a:pt x="97" y="323"/>
                      </a:lnTo>
                      <a:lnTo>
                        <a:pt x="97" y="171"/>
                      </a:lnTo>
                      <a:lnTo>
                        <a:pt x="121" y="323"/>
                      </a:lnTo>
                      <a:lnTo>
                        <a:pt x="179" y="323"/>
                      </a:lnTo>
                      <a:lnTo>
                        <a:pt x="153" y="167"/>
                      </a:lnTo>
                      <a:lnTo>
                        <a:pt x="153" y="129"/>
                      </a:lnTo>
                      <a:lnTo>
                        <a:pt x="181" y="85"/>
                      </a:lnTo>
                      <a:lnTo>
                        <a:pt x="137" y="80"/>
                      </a:lnTo>
                      <a:lnTo>
                        <a:pt x="111" y="81"/>
                      </a:lnTo>
                      <a:lnTo>
                        <a:pt x="112" y="128"/>
                      </a:lnTo>
                      <a:lnTo>
                        <a:pt x="137" y="128"/>
                      </a:lnTo>
                      <a:lnTo>
                        <a:pt x="137" y="144"/>
                      </a:lnTo>
                      <a:lnTo>
                        <a:pt x="53" y="144"/>
                      </a:lnTo>
                      <a:lnTo>
                        <a:pt x="53" y="43"/>
                      </a:lnTo>
                      <a:lnTo>
                        <a:pt x="137" y="43"/>
                      </a:lnTo>
                      <a:lnTo>
                        <a:pt x="137" y="80"/>
                      </a:lnTo>
                      <a:lnTo>
                        <a:pt x="181" y="85"/>
                      </a:lnTo>
                      <a:lnTo>
                        <a:pt x="153" y="9"/>
                      </a:lnTo>
                      <a:lnTo>
                        <a:pt x="139" y="1"/>
                      </a:lnTo>
                      <a:lnTo>
                        <a:pt x="113" y="1"/>
                      </a:lnTo>
                      <a:lnTo>
                        <a:pt x="100" y="22"/>
                      </a:lnTo>
                      <a:lnTo>
                        <a:pt x="94" y="11"/>
                      </a:lnTo>
                      <a:lnTo>
                        <a:pt x="101" y="1"/>
                      </a:lnTo>
                      <a:lnTo>
                        <a:pt x="79" y="1"/>
                      </a:lnTo>
                      <a:lnTo>
                        <a:pt x="86" y="11"/>
                      </a:lnTo>
                    </a:path>
                  </a:pathLst>
                </a:custGeom>
                <a:solidFill>
                  <a:srgbClr val="B2B2B2"/>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a:lstStyle/>
                <a:p>
                  <a:endParaRPr lang="en-US"/>
                </a:p>
              </p:txBody>
            </p:sp>
            <p:sp>
              <p:nvSpPr>
                <p:cNvPr id="8255" name="Arc 63"/>
                <p:cNvSpPr>
                  <a:spLocks noChangeAspect="1"/>
                </p:cNvSpPr>
                <p:nvPr/>
              </p:nvSpPr>
              <p:spPr bwMode="auto">
                <a:xfrm>
                  <a:off x="-595" y="1604"/>
                  <a:ext cx="16" cy="14"/>
                </a:xfrm>
                <a:custGeom>
                  <a:avLst/>
                  <a:gdLst>
                    <a:gd name="G0" fmla="+- 1437 0 0"/>
                    <a:gd name="G1" fmla="+- 21600 0 0"/>
                    <a:gd name="G2" fmla="+- 21600 0 0"/>
                    <a:gd name="T0" fmla="*/ 0 w 23037"/>
                    <a:gd name="T1" fmla="*/ 48 h 21600"/>
                    <a:gd name="T2" fmla="*/ 23037 w 23037"/>
                    <a:gd name="T3" fmla="*/ 21600 h 21600"/>
                    <a:gd name="T4" fmla="*/ 1437 w 23037"/>
                    <a:gd name="T5" fmla="*/ 21600 h 21600"/>
                  </a:gdLst>
                  <a:ahLst/>
                  <a:cxnLst>
                    <a:cxn ang="0">
                      <a:pos x="T0" y="T1"/>
                    </a:cxn>
                    <a:cxn ang="0">
                      <a:pos x="T2" y="T3"/>
                    </a:cxn>
                    <a:cxn ang="0">
                      <a:pos x="T4" y="T5"/>
                    </a:cxn>
                  </a:cxnLst>
                  <a:rect l="0" t="0" r="r" b="b"/>
                  <a:pathLst>
                    <a:path w="23037" h="21600" fill="none" extrusionOk="0">
                      <a:moveTo>
                        <a:pt x="-1" y="47"/>
                      </a:moveTo>
                      <a:cubicBezTo>
                        <a:pt x="478" y="15"/>
                        <a:pt x="957" y="0"/>
                        <a:pt x="1437" y="0"/>
                      </a:cubicBezTo>
                      <a:cubicBezTo>
                        <a:pt x="13366" y="0"/>
                        <a:pt x="23037" y="9670"/>
                        <a:pt x="23037" y="21600"/>
                      </a:cubicBezTo>
                    </a:path>
                    <a:path w="23037" h="21600" stroke="0" extrusionOk="0">
                      <a:moveTo>
                        <a:pt x="-1" y="47"/>
                      </a:moveTo>
                      <a:cubicBezTo>
                        <a:pt x="478" y="15"/>
                        <a:pt x="957" y="0"/>
                        <a:pt x="1437" y="0"/>
                      </a:cubicBezTo>
                      <a:cubicBezTo>
                        <a:pt x="13366" y="0"/>
                        <a:pt x="23037" y="9670"/>
                        <a:pt x="23037" y="21600"/>
                      </a:cubicBezTo>
                      <a:lnTo>
                        <a:pt x="1437" y="21600"/>
                      </a:lnTo>
                      <a:close/>
                    </a:path>
                  </a:pathLst>
                </a:custGeom>
                <a:solidFill>
                  <a:srgbClr val="B2B2B2"/>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56" name="Arc 64"/>
                <p:cNvSpPr>
                  <a:spLocks noChangeAspect="1"/>
                </p:cNvSpPr>
                <p:nvPr/>
              </p:nvSpPr>
              <p:spPr bwMode="auto">
                <a:xfrm>
                  <a:off x="-714" y="1603"/>
                  <a:ext cx="33" cy="23"/>
                </a:xfrm>
                <a:custGeom>
                  <a:avLst/>
                  <a:gdLst>
                    <a:gd name="G0" fmla="+- 21600 0 0"/>
                    <a:gd name="G1" fmla="+- 21600 0 0"/>
                    <a:gd name="G2" fmla="+- 21600 0 0"/>
                    <a:gd name="T0" fmla="*/ 228 w 26179"/>
                    <a:gd name="T1" fmla="*/ 24728 h 24728"/>
                    <a:gd name="T2" fmla="*/ 26179 w 26179"/>
                    <a:gd name="T3" fmla="*/ 491 h 24728"/>
                    <a:gd name="T4" fmla="*/ 21600 w 26179"/>
                    <a:gd name="T5" fmla="*/ 21600 h 24728"/>
                  </a:gdLst>
                  <a:ahLst/>
                  <a:cxnLst>
                    <a:cxn ang="0">
                      <a:pos x="T0" y="T1"/>
                    </a:cxn>
                    <a:cxn ang="0">
                      <a:pos x="T2" y="T3"/>
                    </a:cxn>
                    <a:cxn ang="0">
                      <a:pos x="T4" y="T5"/>
                    </a:cxn>
                  </a:cxnLst>
                  <a:rect l="0" t="0" r="r" b="b"/>
                  <a:pathLst>
                    <a:path w="26179" h="24728" fill="none" extrusionOk="0">
                      <a:moveTo>
                        <a:pt x="227" y="24728"/>
                      </a:moveTo>
                      <a:cubicBezTo>
                        <a:pt x="76" y="23692"/>
                        <a:pt x="0" y="22646"/>
                        <a:pt x="0" y="21600"/>
                      </a:cubicBezTo>
                      <a:cubicBezTo>
                        <a:pt x="0" y="9670"/>
                        <a:pt x="9670" y="0"/>
                        <a:pt x="21600" y="0"/>
                      </a:cubicBezTo>
                      <a:cubicBezTo>
                        <a:pt x="23139" y="0"/>
                        <a:pt x="24674" y="164"/>
                        <a:pt x="26179" y="490"/>
                      </a:cubicBezTo>
                    </a:path>
                    <a:path w="26179" h="24728" stroke="0" extrusionOk="0">
                      <a:moveTo>
                        <a:pt x="227" y="24728"/>
                      </a:moveTo>
                      <a:cubicBezTo>
                        <a:pt x="76" y="23692"/>
                        <a:pt x="0" y="22646"/>
                        <a:pt x="0" y="21600"/>
                      </a:cubicBezTo>
                      <a:cubicBezTo>
                        <a:pt x="0" y="9670"/>
                        <a:pt x="9670" y="0"/>
                        <a:pt x="21600" y="0"/>
                      </a:cubicBezTo>
                      <a:cubicBezTo>
                        <a:pt x="23139" y="0"/>
                        <a:pt x="24674" y="164"/>
                        <a:pt x="26179" y="490"/>
                      </a:cubicBezTo>
                      <a:lnTo>
                        <a:pt x="21600" y="21600"/>
                      </a:lnTo>
                      <a:close/>
                    </a:path>
                  </a:pathLst>
                </a:custGeom>
                <a:solidFill>
                  <a:srgbClr val="B2B2B2"/>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57" name="Arc 65"/>
                <p:cNvSpPr>
                  <a:spLocks noChangeAspect="1"/>
                </p:cNvSpPr>
                <p:nvPr/>
              </p:nvSpPr>
              <p:spPr bwMode="auto">
                <a:xfrm>
                  <a:off x="-736" y="1689"/>
                  <a:ext cx="55" cy="43"/>
                </a:xfrm>
                <a:custGeom>
                  <a:avLst/>
                  <a:gdLst>
                    <a:gd name="G0" fmla="+- 21600 0 0"/>
                    <a:gd name="G1" fmla="+- 8704 0 0"/>
                    <a:gd name="G2" fmla="+- 21600 0 0"/>
                    <a:gd name="T0" fmla="*/ 37787 w 37787"/>
                    <a:gd name="T1" fmla="*/ 23006 h 30304"/>
                    <a:gd name="T2" fmla="*/ 1832 w 37787"/>
                    <a:gd name="T3" fmla="*/ 0 h 30304"/>
                    <a:gd name="T4" fmla="*/ 21600 w 37787"/>
                    <a:gd name="T5" fmla="*/ 8704 h 30304"/>
                  </a:gdLst>
                  <a:ahLst/>
                  <a:cxnLst>
                    <a:cxn ang="0">
                      <a:pos x="T0" y="T1"/>
                    </a:cxn>
                    <a:cxn ang="0">
                      <a:pos x="T2" y="T3"/>
                    </a:cxn>
                    <a:cxn ang="0">
                      <a:pos x="T4" y="T5"/>
                    </a:cxn>
                  </a:cxnLst>
                  <a:rect l="0" t="0" r="r" b="b"/>
                  <a:pathLst>
                    <a:path w="37787" h="30304" fill="none" extrusionOk="0">
                      <a:moveTo>
                        <a:pt x="37786" y="23005"/>
                      </a:moveTo>
                      <a:cubicBezTo>
                        <a:pt x="33686" y="27646"/>
                        <a:pt x="27792" y="30304"/>
                        <a:pt x="21600" y="30304"/>
                      </a:cubicBezTo>
                      <a:cubicBezTo>
                        <a:pt x="9670" y="30304"/>
                        <a:pt x="0" y="20633"/>
                        <a:pt x="0" y="8704"/>
                      </a:cubicBezTo>
                      <a:cubicBezTo>
                        <a:pt x="0" y="5706"/>
                        <a:pt x="623" y="2742"/>
                        <a:pt x="1831" y="-1"/>
                      </a:cubicBezTo>
                    </a:path>
                    <a:path w="37787" h="30304" stroke="0" extrusionOk="0">
                      <a:moveTo>
                        <a:pt x="37786" y="23005"/>
                      </a:moveTo>
                      <a:cubicBezTo>
                        <a:pt x="33686" y="27646"/>
                        <a:pt x="27792" y="30304"/>
                        <a:pt x="21600" y="30304"/>
                      </a:cubicBezTo>
                      <a:cubicBezTo>
                        <a:pt x="9670" y="30304"/>
                        <a:pt x="0" y="20633"/>
                        <a:pt x="0" y="8704"/>
                      </a:cubicBezTo>
                      <a:cubicBezTo>
                        <a:pt x="0" y="5706"/>
                        <a:pt x="623" y="2742"/>
                        <a:pt x="1831" y="-1"/>
                      </a:cubicBezTo>
                      <a:lnTo>
                        <a:pt x="21600" y="8704"/>
                      </a:lnTo>
                      <a:close/>
                    </a:path>
                  </a:pathLst>
                </a:custGeom>
                <a:solidFill>
                  <a:srgbClr val="B2B2B2"/>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sp>
              <p:nvSpPr>
                <p:cNvPr id="8258" name="Arc 66"/>
                <p:cNvSpPr>
                  <a:spLocks noChangeAspect="1"/>
                </p:cNvSpPr>
                <p:nvPr/>
              </p:nvSpPr>
              <p:spPr bwMode="auto">
                <a:xfrm>
                  <a:off x="-595" y="1672"/>
                  <a:ext cx="45" cy="60"/>
                </a:xfrm>
                <a:custGeom>
                  <a:avLst/>
                  <a:gdLst>
                    <a:gd name="G0" fmla="+- 10621 0 0"/>
                    <a:gd name="G1" fmla="+- 19911 0 0"/>
                    <a:gd name="G2" fmla="+- 21600 0 0"/>
                    <a:gd name="T0" fmla="*/ 18995 w 32221"/>
                    <a:gd name="T1" fmla="*/ 0 h 41511"/>
                    <a:gd name="T2" fmla="*/ 0 w 32221"/>
                    <a:gd name="T3" fmla="*/ 38720 h 41511"/>
                    <a:gd name="T4" fmla="*/ 10621 w 32221"/>
                    <a:gd name="T5" fmla="*/ 19911 h 41511"/>
                  </a:gdLst>
                  <a:ahLst/>
                  <a:cxnLst>
                    <a:cxn ang="0">
                      <a:pos x="T0" y="T1"/>
                    </a:cxn>
                    <a:cxn ang="0">
                      <a:pos x="T2" y="T3"/>
                    </a:cxn>
                    <a:cxn ang="0">
                      <a:pos x="T4" y="T5"/>
                    </a:cxn>
                  </a:cxnLst>
                  <a:rect l="0" t="0" r="r" b="b"/>
                  <a:pathLst>
                    <a:path w="32221" h="41511" fill="none" extrusionOk="0">
                      <a:moveTo>
                        <a:pt x="18994" y="0"/>
                      </a:moveTo>
                      <a:cubicBezTo>
                        <a:pt x="27008" y="3370"/>
                        <a:pt x="32221" y="11217"/>
                        <a:pt x="32221" y="19911"/>
                      </a:cubicBezTo>
                      <a:cubicBezTo>
                        <a:pt x="32221" y="31840"/>
                        <a:pt x="22550" y="41511"/>
                        <a:pt x="10621" y="41511"/>
                      </a:cubicBezTo>
                      <a:cubicBezTo>
                        <a:pt x="6899" y="41511"/>
                        <a:pt x="3240" y="40549"/>
                        <a:pt x="0" y="38719"/>
                      </a:cubicBezTo>
                    </a:path>
                    <a:path w="32221" h="41511" stroke="0" extrusionOk="0">
                      <a:moveTo>
                        <a:pt x="18994" y="0"/>
                      </a:moveTo>
                      <a:cubicBezTo>
                        <a:pt x="27008" y="3370"/>
                        <a:pt x="32221" y="11217"/>
                        <a:pt x="32221" y="19911"/>
                      </a:cubicBezTo>
                      <a:cubicBezTo>
                        <a:pt x="32221" y="31840"/>
                        <a:pt x="22550" y="41511"/>
                        <a:pt x="10621" y="41511"/>
                      </a:cubicBezTo>
                      <a:cubicBezTo>
                        <a:pt x="6899" y="41511"/>
                        <a:pt x="3240" y="40549"/>
                        <a:pt x="0" y="38719"/>
                      </a:cubicBezTo>
                      <a:lnTo>
                        <a:pt x="10621" y="19911"/>
                      </a:lnTo>
                      <a:close/>
                    </a:path>
                  </a:pathLst>
                </a:custGeom>
                <a:solidFill>
                  <a:srgbClr val="B2B2B2"/>
                </a:solidFill>
                <a:ln w="12700" cap="rnd">
                  <a:solidFill>
                    <a:schemeClr val="bg2"/>
                  </a:solidFill>
                  <a:round/>
                  <a:headEnd/>
                  <a:tailEnd/>
                </a:ln>
                <a:effectLst/>
                <a:extLst>
                  <a:ext uri="{AF507438-7753-43E0-B8FC-AC1667EBCBE1}">
                    <a14:hiddenEffects xmlns:a14="http://schemas.microsoft.com/office/drawing/2010/main">
                      <a:effectLst>
                        <a:outerShdw dist="107763" dir="2700000" algn="ctr" rotWithShape="0">
                          <a:schemeClr val="tx2"/>
                        </a:outerShdw>
                      </a:effectLst>
                    </a14:hiddenEffects>
                  </a:ext>
                </a:extLst>
              </p:spPr>
              <p:txBody>
                <a:bodyPr wrap="none" anchor="ctr"/>
                <a:lstStyle/>
                <a:p>
                  <a:endParaRPr lang="en-US"/>
                </a:p>
              </p:txBody>
            </p:sp>
          </p:grpSp>
          <p:sp>
            <p:nvSpPr>
              <p:cNvPr id="8259" name="Rectangle 67"/>
              <p:cNvSpPr>
                <a:spLocks noChangeArrowheads="1"/>
              </p:cNvSpPr>
              <p:nvPr/>
            </p:nvSpPr>
            <p:spPr bwMode="auto">
              <a:xfrm>
                <a:off x="453" y="2320"/>
                <a:ext cx="833" cy="34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spAutoFit/>
              </a:bodyPr>
              <a:lstStyle>
                <a:lvl1pPr marL="407988" indent="-407988" defTabSz="958850">
                  <a:defRPr>
                    <a:solidFill>
                      <a:schemeClr val="tx1"/>
                    </a:solidFill>
                    <a:latin typeface="Arial" panose="020B0604020202020204" pitchFamily="34" charset="0"/>
                    <a:cs typeface="Arial" panose="020B0604020202020204" pitchFamily="34" charset="0"/>
                  </a:defRPr>
                </a:lvl1pPr>
                <a:lvl2pPr marL="1257300" indent="-457200" defTabSz="958850">
                  <a:defRPr>
                    <a:solidFill>
                      <a:schemeClr val="tx1"/>
                    </a:solidFill>
                    <a:latin typeface="Arial" panose="020B0604020202020204" pitchFamily="34" charset="0"/>
                    <a:cs typeface="Arial" panose="020B0604020202020204" pitchFamily="34" charset="0"/>
                  </a:defRPr>
                </a:lvl2pPr>
                <a:lvl3pPr marL="1597025" indent="-225425" defTabSz="958850">
                  <a:defRPr>
                    <a:solidFill>
                      <a:schemeClr val="tx1"/>
                    </a:solidFill>
                    <a:latin typeface="Arial" panose="020B0604020202020204" pitchFamily="34" charset="0"/>
                    <a:cs typeface="Arial" panose="020B0604020202020204" pitchFamily="34" charset="0"/>
                  </a:defRPr>
                </a:lvl3pPr>
                <a:lvl4pPr marL="1878013" indent="-166688" defTabSz="958850">
                  <a:defRPr>
                    <a:solidFill>
                      <a:schemeClr val="tx1"/>
                    </a:solidFill>
                    <a:latin typeface="Arial" panose="020B0604020202020204" pitchFamily="34" charset="0"/>
                    <a:cs typeface="Arial" panose="020B0604020202020204" pitchFamily="34" charset="0"/>
                  </a:defRPr>
                </a:lvl4pPr>
                <a:lvl5pPr marL="2165350" indent="-173038" defTabSz="958850">
                  <a:defRPr>
                    <a:solidFill>
                      <a:schemeClr val="tx1"/>
                    </a:solidFill>
                    <a:latin typeface="Arial" panose="020B0604020202020204" pitchFamily="34" charset="0"/>
                    <a:cs typeface="Arial" panose="020B0604020202020204" pitchFamily="34" charset="0"/>
                  </a:defRPr>
                </a:lvl5pPr>
                <a:lvl6pPr marL="26225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30797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5369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994150" indent="-173038" defTabSz="95885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58000"/>
                  </a:lnSpc>
                  <a:spcBef>
                    <a:spcPct val="50000"/>
                  </a:spcBef>
                  <a:buClr>
                    <a:schemeClr val="tx1"/>
                  </a:buClr>
                  <a:buFont typeface="Monotype Sorts" pitchFamily="2" charset="2"/>
                  <a:buNone/>
                </a:pPr>
                <a:r>
                  <a:rPr lang="en-US" altLang="en-US" sz="1600" b="1">
                    <a:latin typeface="Arial Narrow" panose="020B0606020202030204" pitchFamily="34" charset="0"/>
                  </a:rPr>
                  <a:t>Project</a:t>
                </a:r>
              </a:p>
              <a:p>
                <a:pPr algn="ctr">
                  <a:lnSpc>
                    <a:spcPct val="58000"/>
                  </a:lnSpc>
                  <a:spcBef>
                    <a:spcPct val="50000"/>
                  </a:spcBef>
                  <a:buClr>
                    <a:schemeClr val="tx1"/>
                  </a:buClr>
                  <a:buFont typeface="Monotype Sorts" pitchFamily="2" charset="2"/>
                  <a:buNone/>
                </a:pPr>
                <a:r>
                  <a:rPr lang="en-US" altLang="en-US" sz="1600" b="1">
                    <a:latin typeface="Arial Narrow" panose="020B0606020202030204" pitchFamily="34" charset="0"/>
                  </a:rPr>
                  <a:t> Management</a:t>
                </a:r>
              </a:p>
            </p:txBody>
          </p:sp>
        </p:grpSp>
        <p:grpSp>
          <p:nvGrpSpPr>
            <p:cNvPr id="8260" name="Group 68"/>
            <p:cNvGrpSpPr>
              <a:grpSpLocks/>
            </p:cNvGrpSpPr>
            <p:nvPr/>
          </p:nvGrpSpPr>
          <p:grpSpPr bwMode="auto">
            <a:xfrm>
              <a:off x="2863" y="2445"/>
              <a:ext cx="1014" cy="844"/>
              <a:chOff x="2863" y="2623"/>
              <a:chExt cx="1014" cy="844"/>
            </a:xfrm>
          </p:grpSpPr>
          <p:sp>
            <p:nvSpPr>
              <p:cNvPr id="8261" name="Rectangle 69"/>
              <p:cNvSpPr>
                <a:spLocks noChangeArrowheads="1"/>
              </p:cNvSpPr>
              <p:nvPr/>
            </p:nvSpPr>
            <p:spPr bwMode="auto">
              <a:xfrm>
                <a:off x="2863" y="2623"/>
                <a:ext cx="1014" cy="844"/>
              </a:xfrm>
              <a:prstGeom prst="rect">
                <a:avLst/>
              </a:prstGeom>
              <a:solidFill>
                <a:schemeClr val="tx1"/>
              </a:solidFill>
              <a:ln>
                <a:noFill/>
              </a:ln>
              <a:effectLst>
                <a:outerShdw dist="71842" dir="2700000" algn="ctr" rotWithShape="0">
                  <a:srgbClr val="000000"/>
                </a:outerShdw>
              </a:effectLst>
              <a:extLst>
                <a:ext uri="{91240B29-F687-4F45-9708-019B960494DF}">
                  <a14:hiddenLine xmlns:a14="http://schemas.microsoft.com/office/drawing/2010/main" w="12700">
                    <a:solidFill>
                      <a:schemeClr val="accent2"/>
                    </a:solidFill>
                    <a:miter lim="800000"/>
                    <a:headEnd/>
                    <a:tailEnd/>
                  </a14:hiddenLine>
                </a:ext>
              </a:extLst>
            </p:spPr>
            <p:txBody>
              <a:bodyPr wrap="none" anchor="ctr">
                <a:spAutoFit/>
              </a:bodyPr>
              <a:lstStyle/>
              <a:p>
                <a:endParaRPr lang="en-US"/>
              </a:p>
            </p:txBody>
          </p:sp>
          <p:pic>
            <p:nvPicPr>
              <p:cNvPr id="8262" name="Picture 70" descr="RUP_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5" y="2683"/>
                <a:ext cx="830" cy="726"/>
              </a:xfrm>
              <a:prstGeom prst="rect">
                <a:avLst/>
              </a:prstGeom>
              <a:noFill/>
              <a:extLst>
                <a:ext uri="{909E8E84-426E-40DD-AFC4-6F175D3DCCD1}">
                  <a14:hiddenFill xmlns:a14="http://schemas.microsoft.com/office/drawing/2010/main">
                    <a:solidFill>
                      <a:srgbClr val="FFFFFF"/>
                    </a:solidFill>
                  </a14:hiddenFill>
                </a:ext>
              </a:extLst>
            </p:spPr>
          </p:pic>
        </p:grpSp>
        <p:sp>
          <p:nvSpPr>
            <p:cNvPr id="8263" name="Line 71"/>
            <p:cNvSpPr>
              <a:spLocks noChangeShapeType="1"/>
            </p:cNvSpPr>
            <p:nvPr/>
          </p:nvSpPr>
          <p:spPr bwMode="auto">
            <a:xfrm flipV="1">
              <a:off x="1897" y="2944"/>
              <a:ext cx="838" cy="11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anchor="ctr">
              <a:spAutoFit/>
            </a:bodyPr>
            <a:lstStyle/>
            <a:p>
              <a:endParaRPr lang="en-US"/>
            </a:p>
          </p:txBody>
        </p:sp>
        <p:sp>
          <p:nvSpPr>
            <p:cNvPr id="8264" name="Line 72"/>
            <p:cNvSpPr>
              <a:spLocks noChangeShapeType="1"/>
            </p:cNvSpPr>
            <p:nvPr/>
          </p:nvSpPr>
          <p:spPr bwMode="auto">
            <a:xfrm>
              <a:off x="2230" y="2484"/>
              <a:ext cx="505" cy="167"/>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anchor="ctr">
              <a:spAutoFit/>
            </a:bodyPr>
            <a:lstStyle/>
            <a:p>
              <a:endParaRPr lang="en-US"/>
            </a:p>
          </p:txBody>
        </p:sp>
        <p:sp>
          <p:nvSpPr>
            <p:cNvPr id="8265" name="Line 73"/>
            <p:cNvSpPr>
              <a:spLocks noChangeShapeType="1"/>
            </p:cNvSpPr>
            <p:nvPr/>
          </p:nvSpPr>
          <p:spPr bwMode="auto">
            <a:xfrm flipV="1">
              <a:off x="1942" y="3221"/>
              <a:ext cx="793" cy="382"/>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anchor="ctr">
              <a:spAutoFit/>
            </a:bodyPr>
            <a:lstStyle/>
            <a:p>
              <a:endParaRPr lang="en-US"/>
            </a:p>
          </p:txBody>
        </p:sp>
        <p:sp>
          <p:nvSpPr>
            <p:cNvPr id="8266" name="Line 74"/>
            <p:cNvSpPr>
              <a:spLocks noChangeShapeType="1"/>
            </p:cNvSpPr>
            <p:nvPr/>
          </p:nvSpPr>
          <p:spPr bwMode="auto">
            <a:xfrm flipV="1">
              <a:off x="2863" y="3340"/>
              <a:ext cx="317" cy="292"/>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anchor="ctr">
              <a:spAutoFit/>
            </a:bodyPr>
            <a:lstStyle/>
            <a:p>
              <a:endParaRPr lang="en-US"/>
            </a:p>
          </p:txBody>
        </p:sp>
        <p:sp>
          <p:nvSpPr>
            <p:cNvPr id="8267" name="Line 75"/>
            <p:cNvSpPr>
              <a:spLocks noChangeShapeType="1"/>
            </p:cNvSpPr>
            <p:nvPr/>
          </p:nvSpPr>
          <p:spPr bwMode="auto">
            <a:xfrm>
              <a:off x="3994" y="3289"/>
              <a:ext cx="451" cy="229"/>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anchor="ctr">
              <a:spAutoFit/>
            </a:bodyPr>
            <a:lstStyle/>
            <a:p>
              <a:endParaRPr lang="en-US"/>
            </a:p>
          </p:txBody>
        </p:sp>
        <p:sp>
          <p:nvSpPr>
            <p:cNvPr id="8268" name="Line 76"/>
            <p:cNvSpPr>
              <a:spLocks noChangeShapeType="1"/>
            </p:cNvSpPr>
            <p:nvPr/>
          </p:nvSpPr>
          <p:spPr bwMode="auto">
            <a:xfrm>
              <a:off x="3994" y="2964"/>
              <a:ext cx="676" cy="39"/>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anchor="ctr">
              <a:spAutoFit/>
            </a:bodyPr>
            <a:lstStyle/>
            <a:p>
              <a:endParaRPr lang="en-US"/>
            </a:p>
          </p:txBody>
        </p:sp>
        <p:sp>
          <p:nvSpPr>
            <p:cNvPr id="8269" name="Line 77"/>
            <p:cNvSpPr>
              <a:spLocks noChangeShapeType="1"/>
            </p:cNvSpPr>
            <p:nvPr/>
          </p:nvSpPr>
          <p:spPr bwMode="auto">
            <a:xfrm flipH="1">
              <a:off x="3994" y="2208"/>
              <a:ext cx="394" cy="276"/>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anchor="ctr">
              <a:spAutoFit/>
            </a:bodyPr>
            <a:lstStyle/>
            <a:p>
              <a:endParaRPr lang="en-US"/>
            </a:p>
          </p:txBody>
        </p:sp>
      </p:gr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000"/>
            <a:ext cx="7886700" cy="1325563"/>
          </a:xfrm>
        </p:spPr>
        <p:txBody>
          <a:bodyPr>
            <a:normAutofit/>
          </a:bodyPr>
          <a:lstStyle/>
          <a:p>
            <a:r>
              <a:rPr lang="en-US" sz="3200" dirty="0" smtClean="0">
                <a:latin typeface="Segoe UI" panose="020B0502040204020203" pitchFamily="34" charset="0"/>
                <a:ea typeface="Segoe UI" panose="020B0502040204020203" pitchFamily="34" charset="0"/>
                <a:cs typeface="Segoe UI" panose="020B0502040204020203" pitchFamily="34" charset="0"/>
              </a:rPr>
              <a:t>Phases (Contd.)</a:t>
            </a: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02321150"/>
              </p:ext>
            </p:extLst>
          </p:nvPr>
        </p:nvGraphicFramePr>
        <p:xfrm>
          <a:off x="621723" y="1447800"/>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52400" y="1043781"/>
            <a:ext cx="3505200" cy="830997"/>
          </a:xfrm>
          <a:prstGeom prst="rect">
            <a:avLst/>
          </a:prstGeom>
          <a:noFill/>
        </p:spPr>
        <p:txBody>
          <a:bodyPr wrap="square" rtlCol="0">
            <a:spAutoFit/>
          </a:bodyPr>
          <a:lstStyle/>
          <a:p>
            <a:pPr algn="ctr"/>
            <a:r>
              <a:rPr lang="en-US" sz="2400" dirty="0"/>
              <a:t> Define the scope of project</a:t>
            </a:r>
          </a:p>
        </p:txBody>
      </p:sp>
      <p:sp>
        <p:nvSpPr>
          <p:cNvPr id="9" name="Right Arrow 8"/>
          <p:cNvSpPr/>
          <p:nvPr/>
        </p:nvSpPr>
        <p:spPr>
          <a:xfrm rot="16200000">
            <a:off x="972312" y="220313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16096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000"/>
            <a:ext cx="7886700" cy="1325563"/>
          </a:xfrm>
        </p:spPr>
        <p:txBody>
          <a:bodyPr>
            <a:normAutofit/>
          </a:bodyPr>
          <a:lstStyle/>
          <a:p>
            <a:r>
              <a:rPr lang="en-US" sz="3200" dirty="0" smtClean="0">
                <a:latin typeface="Segoe UI" panose="020B0502040204020203" pitchFamily="34" charset="0"/>
                <a:ea typeface="Segoe UI" panose="020B0502040204020203" pitchFamily="34" charset="0"/>
                <a:cs typeface="Segoe UI" panose="020B0502040204020203" pitchFamily="34" charset="0"/>
              </a:rPr>
              <a:t>Phases (Contd.)</a:t>
            </a: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nvPr>
        </p:nvGraphicFramePr>
        <p:xfrm>
          <a:off x="621723" y="1447800"/>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p:cNvSpPr txBox="1"/>
          <p:nvPr/>
        </p:nvSpPr>
        <p:spPr>
          <a:xfrm>
            <a:off x="928116" y="4961387"/>
            <a:ext cx="4114800" cy="1200329"/>
          </a:xfrm>
          <a:prstGeom prst="rect">
            <a:avLst/>
          </a:prstGeom>
          <a:noFill/>
        </p:spPr>
        <p:txBody>
          <a:bodyPr wrap="square" rtlCol="0">
            <a:spAutoFit/>
          </a:bodyPr>
          <a:lstStyle/>
          <a:p>
            <a:pPr algn="ctr"/>
            <a:r>
              <a:rPr lang="en-US" sz="2400" dirty="0"/>
              <a:t>Plan project, specify features, baseline architecture </a:t>
            </a:r>
          </a:p>
        </p:txBody>
      </p:sp>
      <p:sp>
        <p:nvSpPr>
          <p:cNvPr id="9" name="Right Arrow 8"/>
          <p:cNvSpPr/>
          <p:nvPr/>
        </p:nvSpPr>
        <p:spPr>
          <a:xfrm rot="5400000">
            <a:off x="2496312" y="413308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5281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000"/>
            <a:ext cx="7886700" cy="1325563"/>
          </a:xfrm>
        </p:spPr>
        <p:txBody>
          <a:bodyPr>
            <a:normAutofit/>
          </a:bodyPr>
          <a:lstStyle/>
          <a:p>
            <a:r>
              <a:rPr lang="en-US" sz="3200" dirty="0" smtClean="0">
                <a:latin typeface="Segoe UI" panose="020B0502040204020203" pitchFamily="34" charset="0"/>
                <a:ea typeface="Segoe UI" panose="020B0502040204020203" pitchFamily="34" charset="0"/>
                <a:cs typeface="Segoe UI" panose="020B0502040204020203" pitchFamily="34" charset="0"/>
              </a:rPr>
              <a:t>Phases (Contd.)</a:t>
            </a: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nvPr>
        </p:nvGraphicFramePr>
        <p:xfrm>
          <a:off x="621723" y="1447800"/>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2971800" y="1244898"/>
            <a:ext cx="3505200" cy="461665"/>
          </a:xfrm>
          <a:prstGeom prst="rect">
            <a:avLst/>
          </a:prstGeom>
          <a:noFill/>
        </p:spPr>
        <p:txBody>
          <a:bodyPr wrap="square" rtlCol="0">
            <a:spAutoFit/>
          </a:bodyPr>
          <a:lstStyle/>
          <a:p>
            <a:pPr algn="ctr"/>
            <a:r>
              <a:rPr lang="en-US" sz="2400" dirty="0"/>
              <a:t>Build the product</a:t>
            </a:r>
          </a:p>
        </p:txBody>
      </p:sp>
      <p:sp>
        <p:nvSpPr>
          <p:cNvPr id="9" name="Right Arrow 8"/>
          <p:cNvSpPr/>
          <p:nvPr/>
        </p:nvSpPr>
        <p:spPr>
          <a:xfrm rot="16200000">
            <a:off x="4082796" y="206955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77316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7886700" cy="1325563"/>
          </a:xfrm>
        </p:spPr>
        <p:txBody>
          <a:bodyPr>
            <a:normAutofit/>
          </a:bodyPr>
          <a:lstStyle/>
          <a:p>
            <a:pPr algn="ctr"/>
            <a:r>
              <a:rPr lang="en-US" sz="6000" b="1" dirty="0" smtClean="0">
                <a:latin typeface="Segoe UI" panose="020B0502040204020203" pitchFamily="34" charset="0"/>
                <a:ea typeface="Segoe UI" panose="020B0502040204020203" pitchFamily="34" charset="0"/>
                <a:cs typeface="Segoe UI" panose="020B0502040204020203" pitchFamily="34" charset="0"/>
              </a:rPr>
              <a:t>Waterfall Model</a:t>
            </a:r>
            <a:endParaRPr lang="en-US" sz="6000" b="1" dirty="0">
              <a:latin typeface="Segoe UI" panose="020B0502040204020203" pitchFamily="34" charset="0"/>
              <a:ea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735" y="1600200"/>
            <a:ext cx="5877229" cy="3886200"/>
          </a:xfrm>
          <a:prstGeom prst="rect">
            <a:avLst/>
          </a:prstGeom>
        </p:spPr>
      </p:pic>
    </p:spTree>
    <p:extLst>
      <p:ext uri="{BB962C8B-B14F-4D97-AF65-F5344CB8AC3E}">
        <p14:creationId xmlns:p14="http://schemas.microsoft.com/office/powerpoint/2010/main" val="131170564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81000"/>
            <a:ext cx="7886700" cy="1325563"/>
          </a:xfrm>
        </p:spPr>
        <p:txBody>
          <a:bodyPr>
            <a:normAutofit/>
          </a:bodyPr>
          <a:lstStyle/>
          <a:p>
            <a:r>
              <a:rPr lang="en-US" sz="3200" dirty="0" smtClean="0">
                <a:latin typeface="Segoe UI" panose="020B0502040204020203" pitchFamily="34" charset="0"/>
                <a:ea typeface="Segoe UI" panose="020B0502040204020203" pitchFamily="34" charset="0"/>
                <a:cs typeface="Segoe UI" panose="020B0502040204020203" pitchFamily="34" charset="0"/>
              </a:rPr>
              <a:t>Phases (Contd.)</a:t>
            </a: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4" name="Content Placeholder 3"/>
          <p:cNvGraphicFramePr>
            <a:graphicFrameLocks noGrp="1"/>
          </p:cNvGraphicFramePr>
          <p:nvPr>
            <p:ph idx="1"/>
            <p:extLst/>
          </p:nvPr>
        </p:nvGraphicFramePr>
        <p:xfrm>
          <a:off x="621723" y="1447800"/>
          <a:ext cx="6348413" cy="388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4419600" y="5006071"/>
            <a:ext cx="3505200" cy="1200329"/>
          </a:xfrm>
          <a:prstGeom prst="rect">
            <a:avLst/>
          </a:prstGeom>
          <a:noFill/>
        </p:spPr>
        <p:txBody>
          <a:bodyPr wrap="square" rtlCol="0">
            <a:spAutoFit/>
          </a:bodyPr>
          <a:lstStyle/>
          <a:p>
            <a:pPr algn="ctr"/>
            <a:r>
              <a:rPr lang="en-US" sz="2400" dirty="0"/>
              <a:t>Transition the product into end user community</a:t>
            </a:r>
          </a:p>
        </p:txBody>
      </p:sp>
      <p:sp>
        <p:nvSpPr>
          <p:cNvPr id="9" name="Right Arrow 8"/>
          <p:cNvSpPr/>
          <p:nvPr/>
        </p:nvSpPr>
        <p:spPr>
          <a:xfrm rot="5400000">
            <a:off x="5669280" y="420957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3882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971550" y="4995863"/>
            <a:ext cx="3113088" cy="898525"/>
          </a:xfrm>
          <a:prstGeom prst="rect">
            <a:avLst/>
          </a:prstGeom>
          <a:solidFill>
            <a:srgbClr val="FEBF6A"/>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10244" name="Rectangle 4"/>
          <p:cNvSpPr>
            <a:spLocks noChangeArrowheads="1"/>
          </p:cNvSpPr>
          <p:nvPr/>
        </p:nvSpPr>
        <p:spPr bwMode="auto">
          <a:xfrm>
            <a:off x="1922463" y="5359400"/>
            <a:ext cx="21145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lnSpc>
                <a:spcPct val="90000"/>
              </a:lnSpc>
              <a:spcBef>
                <a:spcPct val="50000"/>
              </a:spcBef>
            </a:pPr>
            <a:r>
              <a:rPr lang="en-US" altLang="en-US" sz="1700" b="1">
                <a:solidFill>
                  <a:srgbClr val="000000"/>
                </a:solidFill>
              </a:rPr>
              <a:t>Project Management</a:t>
            </a:r>
            <a:endParaRPr lang="en-US" altLang="en-US" sz="2200" b="1">
              <a:solidFill>
                <a:srgbClr val="000000"/>
              </a:solidFill>
            </a:endParaRPr>
          </a:p>
        </p:txBody>
      </p:sp>
      <p:sp>
        <p:nvSpPr>
          <p:cNvPr id="10245" name="Rectangle 5"/>
          <p:cNvSpPr>
            <a:spLocks noChangeArrowheads="1"/>
          </p:cNvSpPr>
          <p:nvPr/>
        </p:nvSpPr>
        <p:spPr bwMode="auto">
          <a:xfrm>
            <a:off x="2690813" y="5648325"/>
            <a:ext cx="13208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lnSpc>
                <a:spcPct val="90000"/>
              </a:lnSpc>
              <a:spcBef>
                <a:spcPct val="50000"/>
              </a:spcBef>
            </a:pPr>
            <a:r>
              <a:rPr lang="en-US" altLang="en-US" sz="1700" b="1">
                <a:solidFill>
                  <a:srgbClr val="000000"/>
                </a:solidFill>
              </a:rPr>
              <a:t>Environment</a:t>
            </a:r>
            <a:endParaRPr lang="en-US" altLang="en-US" sz="2200" b="1">
              <a:solidFill>
                <a:srgbClr val="000000"/>
              </a:solidFill>
            </a:endParaRPr>
          </a:p>
        </p:txBody>
      </p:sp>
      <p:sp>
        <p:nvSpPr>
          <p:cNvPr id="10246" name="Rectangle 6"/>
          <p:cNvSpPr>
            <a:spLocks noChangeArrowheads="1"/>
          </p:cNvSpPr>
          <p:nvPr/>
        </p:nvSpPr>
        <p:spPr bwMode="auto">
          <a:xfrm>
            <a:off x="990600" y="4645025"/>
            <a:ext cx="27082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lnSpc>
                <a:spcPct val="90000"/>
              </a:lnSpc>
              <a:spcBef>
                <a:spcPct val="50000"/>
              </a:spcBef>
            </a:pPr>
            <a:r>
              <a:rPr lang="en-US" altLang="en-US" sz="2000" b="1">
                <a:solidFill>
                  <a:srgbClr val="FF9900"/>
                </a:solidFill>
              </a:rPr>
              <a:t>Supporting Workflows</a:t>
            </a:r>
            <a:endParaRPr lang="en-US" altLang="en-US" sz="2200" b="1">
              <a:solidFill>
                <a:srgbClr val="FF9900"/>
              </a:solidFill>
            </a:endParaRPr>
          </a:p>
        </p:txBody>
      </p:sp>
      <p:sp>
        <p:nvSpPr>
          <p:cNvPr id="10247" name="Rectangle 7"/>
          <p:cNvSpPr>
            <a:spLocks noChangeArrowheads="1"/>
          </p:cNvSpPr>
          <p:nvPr/>
        </p:nvSpPr>
        <p:spPr bwMode="auto">
          <a:xfrm>
            <a:off x="958850" y="5013325"/>
            <a:ext cx="311785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lnSpc>
                <a:spcPct val="90000"/>
              </a:lnSpc>
              <a:spcBef>
                <a:spcPct val="50000"/>
              </a:spcBef>
            </a:pPr>
            <a:r>
              <a:rPr lang="en-US" altLang="en-US" sz="1700" b="1">
                <a:solidFill>
                  <a:srgbClr val="000000"/>
                </a:solidFill>
              </a:rPr>
              <a:t>Configuration &amp; Change Mgmt</a:t>
            </a:r>
          </a:p>
        </p:txBody>
      </p:sp>
      <p:grpSp>
        <p:nvGrpSpPr>
          <p:cNvPr id="10248" name="Group 8"/>
          <p:cNvGrpSpPr>
            <a:grpSpLocks/>
          </p:cNvGrpSpPr>
          <p:nvPr/>
        </p:nvGrpSpPr>
        <p:grpSpPr bwMode="auto">
          <a:xfrm>
            <a:off x="971550" y="2057400"/>
            <a:ext cx="3111500" cy="2513013"/>
            <a:chOff x="612" y="1296"/>
            <a:chExt cx="1960" cy="1583"/>
          </a:xfrm>
        </p:grpSpPr>
        <p:sp>
          <p:nvSpPr>
            <p:cNvPr id="10249" name="Rectangle 9"/>
            <p:cNvSpPr>
              <a:spLocks noChangeArrowheads="1"/>
            </p:cNvSpPr>
            <p:nvPr/>
          </p:nvSpPr>
          <p:spPr bwMode="auto">
            <a:xfrm>
              <a:off x="612" y="1508"/>
              <a:ext cx="1960" cy="1371"/>
            </a:xfrm>
            <a:prstGeom prst="rect">
              <a:avLst/>
            </a:prstGeom>
            <a:solidFill>
              <a:srgbClr val="FF9B9B"/>
            </a:soli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en-US"/>
            </a:p>
          </p:txBody>
        </p:sp>
        <p:sp>
          <p:nvSpPr>
            <p:cNvPr id="10250" name="Rectangle 10"/>
            <p:cNvSpPr>
              <a:spLocks noChangeArrowheads="1"/>
            </p:cNvSpPr>
            <p:nvPr/>
          </p:nvSpPr>
          <p:spPr bwMode="auto">
            <a:xfrm>
              <a:off x="1230" y="1577"/>
              <a:ext cx="1241" cy="14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hangingPunct="0">
                <a:lnSpc>
                  <a:spcPct val="90000"/>
                </a:lnSpc>
                <a:spcBef>
                  <a:spcPct val="50000"/>
                </a:spcBef>
              </a:pPr>
              <a:r>
                <a:rPr lang="en-US" altLang="en-US" sz="1700" b="1">
                  <a:solidFill>
                    <a:srgbClr val="000000"/>
                  </a:solidFill>
                </a:rPr>
                <a:t>Business Modeling</a:t>
              </a:r>
              <a:endParaRPr lang="en-US" altLang="en-US" sz="2200" b="1">
                <a:solidFill>
                  <a:srgbClr val="000000"/>
                </a:solidFill>
              </a:endParaRPr>
            </a:p>
          </p:txBody>
        </p:sp>
        <p:sp>
          <p:nvSpPr>
            <p:cNvPr id="10251" name="Rectangle 11"/>
            <p:cNvSpPr>
              <a:spLocks noChangeArrowheads="1"/>
            </p:cNvSpPr>
            <p:nvPr/>
          </p:nvSpPr>
          <p:spPr bwMode="auto">
            <a:xfrm>
              <a:off x="1465" y="2279"/>
              <a:ext cx="1006" cy="14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hangingPunct="0">
                <a:lnSpc>
                  <a:spcPct val="90000"/>
                </a:lnSpc>
                <a:spcBef>
                  <a:spcPct val="50000"/>
                </a:spcBef>
              </a:pPr>
              <a:r>
                <a:rPr lang="en-US" altLang="en-US" sz="1700" b="1">
                  <a:solidFill>
                    <a:srgbClr val="000000"/>
                  </a:solidFill>
                </a:rPr>
                <a:t>Implementation</a:t>
              </a:r>
              <a:endParaRPr lang="en-US" altLang="en-US" sz="2200" b="1">
                <a:solidFill>
                  <a:srgbClr val="000000"/>
                </a:solidFill>
              </a:endParaRPr>
            </a:p>
          </p:txBody>
        </p:sp>
        <p:sp>
          <p:nvSpPr>
            <p:cNvPr id="10252" name="Rectangle 12"/>
            <p:cNvSpPr>
              <a:spLocks noChangeArrowheads="1"/>
            </p:cNvSpPr>
            <p:nvPr/>
          </p:nvSpPr>
          <p:spPr bwMode="auto">
            <a:xfrm>
              <a:off x="2176" y="2489"/>
              <a:ext cx="280" cy="14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hangingPunct="0">
                <a:lnSpc>
                  <a:spcPct val="90000"/>
                </a:lnSpc>
                <a:spcBef>
                  <a:spcPct val="50000"/>
                </a:spcBef>
              </a:pPr>
              <a:r>
                <a:rPr lang="en-US" altLang="en-US" sz="1700" b="1">
                  <a:solidFill>
                    <a:srgbClr val="000000"/>
                  </a:solidFill>
                </a:rPr>
                <a:t>Test</a:t>
              </a:r>
              <a:endParaRPr lang="en-US" altLang="en-US" sz="2200" b="1">
                <a:solidFill>
                  <a:srgbClr val="000000"/>
                </a:solidFill>
              </a:endParaRPr>
            </a:p>
          </p:txBody>
        </p:sp>
        <p:sp>
          <p:nvSpPr>
            <p:cNvPr id="10253" name="Rectangle 13"/>
            <p:cNvSpPr>
              <a:spLocks noChangeArrowheads="1"/>
            </p:cNvSpPr>
            <p:nvPr/>
          </p:nvSpPr>
          <p:spPr bwMode="auto">
            <a:xfrm>
              <a:off x="1282" y="2031"/>
              <a:ext cx="1189" cy="14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hangingPunct="0">
                <a:lnSpc>
                  <a:spcPct val="90000"/>
                </a:lnSpc>
                <a:spcBef>
                  <a:spcPct val="50000"/>
                </a:spcBef>
              </a:pPr>
              <a:r>
                <a:rPr lang="en-US" altLang="en-US" sz="1700" b="1">
                  <a:solidFill>
                    <a:srgbClr val="000000"/>
                  </a:solidFill>
                </a:rPr>
                <a:t>Analysis &amp; Design</a:t>
              </a:r>
              <a:endParaRPr lang="en-US" altLang="en-US" sz="2200" b="1">
                <a:solidFill>
                  <a:srgbClr val="000000"/>
                </a:solidFill>
              </a:endParaRPr>
            </a:p>
          </p:txBody>
        </p:sp>
        <p:sp>
          <p:nvSpPr>
            <p:cNvPr id="10254" name="Rectangle 14"/>
            <p:cNvSpPr>
              <a:spLocks noChangeArrowheads="1"/>
            </p:cNvSpPr>
            <p:nvPr/>
          </p:nvSpPr>
          <p:spPr bwMode="auto">
            <a:xfrm>
              <a:off x="624" y="1296"/>
              <a:ext cx="147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lnSpc>
                  <a:spcPct val="90000"/>
                </a:lnSpc>
                <a:spcBef>
                  <a:spcPct val="50000"/>
                </a:spcBef>
              </a:pPr>
              <a:r>
                <a:rPr lang="en-US" altLang="en-US" sz="2000" b="1">
                  <a:solidFill>
                    <a:srgbClr val="FF9900"/>
                  </a:solidFill>
                </a:rPr>
                <a:t>Process Workflows</a:t>
              </a:r>
            </a:p>
          </p:txBody>
        </p:sp>
        <p:sp>
          <p:nvSpPr>
            <p:cNvPr id="10255" name="Rectangle 15"/>
            <p:cNvSpPr>
              <a:spLocks noChangeArrowheads="1"/>
            </p:cNvSpPr>
            <p:nvPr/>
          </p:nvSpPr>
          <p:spPr bwMode="auto">
            <a:xfrm>
              <a:off x="1692" y="2701"/>
              <a:ext cx="779" cy="14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hangingPunct="0">
                <a:lnSpc>
                  <a:spcPct val="90000"/>
                </a:lnSpc>
                <a:spcBef>
                  <a:spcPct val="50000"/>
                </a:spcBef>
              </a:pPr>
              <a:r>
                <a:rPr lang="en-US" altLang="en-US" sz="1700" b="1">
                  <a:solidFill>
                    <a:srgbClr val="000000"/>
                  </a:solidFill>
                </a:rPr>
                <a:t>Deployment</a:t>
              </a:r>
              <a:endParaRPr lang="en-US" altLang="en-US" sz="2200" b="1">
                <a:solidFill>
                  <a:srgbClr val="000000"/>
                </a:solidFill>
              </a:endParaRPr>
            </a:p>
          </p:txBody>
        </p:sp>
        <p:sp>
          <p:nvSpPr>
            <p:cNvPr id="10256" name="Rectangle 16"/>
            <p:cNvSpPr>
              <a:spLocks noChangeArrowheads="1"/>
            </p:cNvSpPr>
            <p:nvPr/>
          </p:nvSpPr>
          <p:spPr bwMode="auto">
            <a:xfrm>
              <a:off x="1563" y="1808"/>
              <a:ext cx="908" cy="14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0" hangingPunct="0">
                <a:lnSpc>
                  <a:spcPct val="90000"/>
                </a:lnSpc>
                <a:spcBef>
                  <a:spcPct val="50000"/>
                </a:spcBef>
              </a:pPr>
              <a:r>
                <a:rPr lang="en-US" altLang="en-US" sz="1700" b="1">
                  <a:solidFill>
                    <a:srgbClr val="000000"/>
                  </a:solidFill>
                </a:rPr>
                <a:t>Requirements</a:t>
              </a:r>
              <a:endParaRPr lang="en-US" altLang="en-US" sz="2200" b="1">
                <a:solidFill>
                  <a:srgbClr val="000000"/>
                </a:solidFill>
              </a:endParaRPr>
            </a:p>
          </p:txBody>
        </p:sp>
      </p:grpSp>
      <p:grpSp>
        <p:nvGrpSpPr>
          <p:cNvPr id="10257" name="Group 17"/>
          <p:cNvGrpSpPr>
            <a:grpSpLocks/>
          </p:cNvGrpSpPr>
          <p:nvPr/>
        </p:nvGrpSpPr>
        <p:grpSpPr bwMode="auto">
          <a:xfrm>
            <a:off x="4083050" y="1663700"/>
            <a:ext cx="4422775" cy="4965700"/>
            <a:chOff x="2572" y="1048"/>
            <a:chExt cx="2786" cy="3128"/>
          </a:xfrm>
        </p:grpSpPr>
        <p:sp>
          <p:nvSpPr>
            <p:cNvPr id="10258" name="Rectangle 18"/>
            <p:cNvSpPr>
              <a:spLocks noChangeArrowheads="1"/>
            </p:cNvSpPr>
            <p:nvPr/>
          </p:nvSpPr>
          <p:spPr bwMode="auto">
            <a:xfrm>
              <a:off x="2573" y="1306"/>
              <a:ext cx="2781" cy="2510"/>
            </a:xfrm>
            <a:prstGeom prst="rect">
              <a:avLst/>
            </a:prstGeom>
            <a:solidFill>
              <a:srgbClr val="FFFFCC"/>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endParaRPr lang="en-US"/>
            </a:p>
          </p:txBody>
        </p:sp>
        <p:sp>
          <p:nvSpPr>
            <p:cNvPr id="10259" name="Rectangle 19"/>
            <p:cNvSpPr>
              <a:spLocks noChangeArrowheads="1"/>
            </p:cNvSpPr>
            <p:nvPr/>
          </p:nvSpPr>
          <p:spPr bwMode="auto">
            <a:xfrm>
              <a:off x="2572" y="3720"/>
              <a:ext cx="2786" cy="229"/>
            </a:xfrm>
            <a:prstGeom prst="rect">
              <a:avLst/>
            </a:prstGeom>
            <a:gradFill rotWithShape="0">
              <a:gsLst>
                <a:gs pos="0">
                  <a:srgbClr val="00C8B5">
                    <a:gamma/>
                    <a:tint val="26667"/>
                    <a:invGamma/>
                  </a:srgbClr>
                </a:gs>
                <a:gs pos="100000">
                  <a:srgbClr val="00C8B5"/>
                </a:gs>
              </a:gsLst>
              <a:lin ang="0" scaled="1"/>
            </a:gra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grpSp>
          <p:nvGrpSpPr>
            <p:cNvPr id="10260" name="Group 20"/>
            <p:cNvGrpSpPr>
              <a:grpSpLocks/>
            </p:cNvGrpSpPr>
            <p:nvPr/>
          </p:nvGrpSpPr>
          <p:grpSpPr bwMode="auto">
            <a:xfrm>
              <a:off x="3126" y="1505"/>
              <a:ext cx="1862" cy="2208"/>
              <a:chOff x="3001" y="1221"/>
              <a:chExt cx="1862" cy="2208"/>
            </a:xfrm>
          </p:grpSpPr>
          <p:sp>
            <p:nvSpPr>
              <p:cNvPr id="10261" name="Line 21"/>
              <p:cNvSpPr>
                <a:spLocks noChangeShapeType="1"/>
              </p:cNvSpPr>
              <p:nvPr/>
            </p:nvSpPr>
            <p:spPr bwMode="auto">
              <a:xfrm flipH="1" flipV="1">
                <a:off x="3291" y="1223"/>
                <a:ext cx="3" cy="2198"/>
              </a:xfrm>
              <a:prstGeom prst="line">
                <a:avLst/>
              </a:prstGeom>
              <a:noFill/>
              <a:ln w="3175">
                <a:solidFill>
                  <a:srgbClr val="000000"/>
                </a:solidFill>
                <a:prstDash val="dash"/>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sp>
            <p:nvSpPr>
              <p:cNvPr id="10262" name="Line 22"/>
              <p:cNvSpPr>
                <a:spLocks noChangeShapeType="1"/>
              </p:cNvSpPr>
              <p:nvPr/>
            </p:nvSpPr>
            <p:spPr bwMode="auto">
              <a:xfrm flipH="1" flipV="1">
                <a:off x="3926" y="1224"/>
                <a:ext cx="0" cy="2199"/>
              </a:xfrm>
              <a:prstGeom prst="line">
                <a:avLst/>
              </a:prstGeom>
              <a:noFill/>
              <a:ln w="3175">
                <a:solidFill>
                  <a:srgbClr val="000000"/>
                </a:solidFill>
                <a:prstDash val="dash"/>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sp>
            <p:nvSpPr>
              <p:cNvPr id="10263" name="Line 23"/>
              <p:cNvSpPr>
                <a:spLocks noChangeShapeType="1"/>
              </p:cNvSpPr>
              <p:nvPr/>
            </p:nvSpPr>
            <p:spPr bwMode="auto">
              <a:xfrm flipH="1" flipV="1">
                <a:off x="4233" y="1222"/>
                <a:ext cx="1" cy="2178"/>
              </a:xfrm>
              <a:prstGeom prst="line">
                <a:avLst/>
              </a:prstGeom>
              <a:noFill/>
              <a:ln w="3175">
                <a:solidFill>
                  <a:srgbClr val="000000"/>
                </a:solidFill>
                <a:prstDash val="dash"/>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sp>
            <p:nvSpPr>
              <p:cNvPr id="10264" name="Line 24"/>
              <p:cNvSpPr>
                <a:spLocks noChangeShapeType="1"/>
              </p:cNvSpPr>
              <p:nvPr/>
            </p:nvSpPr>
            <p:spPr bwMode="auto">
              <a:xfrm flipH="1" flipV="1">
                <a:off x="4863" y="1224"/>
                <a:ext cx="0" cy="2191"/>
              </a:xfrm>
              <a:prstGeom prst="line">
                <a:avLst/>
              </a:prstGeom>
              <a:noFill/>
              <a:ln w="3175">
                <a:solidFill>
                  <a:srgbClr val="000000"/>
                </a:solidFill>
                <a:prstDash val="dash"/>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sp>
            <p:nvSpPr>
              <p:cNvPr id="10265" name="Line 25"/>
              <p:cNvSpPr>
                <a:spLocks noChangeShapeType="1"/>
              </p:cNvSpPr>
              <p:nvPr/>
            </p:nvSpPr>
            <p:spPr bwMode="auto">
              <a:xfrm flipH="1" flipV="1">
                <a:off x="3001" y="1221"/>
                <a:ext cx="2" cy="2208"/>
              </a:xfrm>
              <a:prstGeom prst="line">
                <a:avLst/>
              </a:prstGeom>
              <a:noFill/>
              <a:ln w="25400">
                <a:solidFill>
                  <a:srgbClr val="000000"/>
                </a:solidFill>
                <a:prstDash val="sysDot"/>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sp>
            <p:nvSpPr>
              <p:cNvPr id="10266" name="Line 26"/>
              <p:cNvSpPr>
                <a:spLocks noChangeShapeType="1"/>
              </p:cNvSpPr>
              <p:nvPr/>
            </p:nvSpPr>
            <p:spPr bwMode="auto">
              <a:xfrm flipH="1" flipV="1">
                <a:off x="3605" y="1221"/>
                <a:ext cx="0" cy="2208"/>
              </a:xfrm>
              <a:prstGeom prst="line">
                <a:avLst/>
              </a:prstGeom>
              <a:noFill/>
              <a:ln w="25400">
                <a:solidFill>
                  <a:srgbClr val="000000"/>
                </a:solidFill>
                <a:prstDash val="sysDot"/>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sp>
            <p:nvSpPr>
              <p:cNvPr id="10267" name="Line 27"/>
              <p:cNvSpPr>
                <a:spLocks noChangeShapeType="1"/>
              </p:cNvSpPr>
              <p:nvPr/>
            </p:nvSpPr>
            <p:spPr bwMode="auto">
              <a:xfrm flipV="1">
                <a:off x="4512" y="1223"/>
                <a:ext cx="0" cy="2198"/>
              </a:xfrm>
              <a:prstGeom prst="line">
                <a:avLst/>
              </a:prstGeom>
              <a:noFill/>
              <a:ln w="25400">
                <a:solidFill>
                  <a:srgbClr val="000000"/>
                </a:solidFill>
                <a:prstDash val="sysDot"/>
                <a:round/>
                <a:headEnd type="none" w="sm" len="sm"/>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grpSp>
        <p:sp>
          <p:nvSpPr>
            <p:cNvPr id="10268" name="Rectangle 28"/>
            <p:cNvSpPr>
              <a:spLocks noChangeArrowheads="1"/>
            </p:cNvSpPr>
            <p:nvPr/>
          </p:nvSpPr>
          <p:spPr bwMode="auto">
            <a:xfrm>
              <a:off x="2608" y="3734"/>
              <a:ext cx="50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200">
                  <a:solidFill>
                    <a:srgbClr val="000000"/>
                  </a:solidFill>
                </a:rPr>
                <a:t>Preliminary </a:t>
              </a:r>
              <a:br>
                <a:rPr lang="en-US" altLang="en-US" sz="1200">
                  <a:solidFill>
                    <a:srgbClr val="000000"/>
                  </a:solidFill>
                </a:rPr>
              </a:br>
              <a:r>
                <a:rPr lang="en-US" altLang="en-US" sz="1200">
                  <a:solidFill>
                    <a:srgbClr val="000000"/>
                  </a:solidFill>
                </a:rPr>
                <a:t>Iteration(s)</a:t>
              </a:r>
            </a:p>
          </p:txBody>
        </p:sp>
        <p:sp>
          <p:nvSpPr>
            <p:cNvPr id="10269" name="Rectangle 29"/>
            <p:cNvSpPr>
              <a:spLocks noChangeArrowheads="1"/>
            </p:cNvSpPr>
            <p:nvPr/>
          </p:nvSpPr>
          <p:spPr bwMode="auto">
            <a:xfrm>
              <a:off x="3191" y="3734"/>
              <a:ext cx="19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200">
                  <a:solidFill>
                    <a:srgbClr val="000000"/>
                  </a:solidFill>
                </a:rPr>
                <a:t> Iter.</a:t>
              </a:r>
              <a:br>
                <a:rPr lang="en-US" altLang="en-US" sz="1200">
                  <a:solidFill>
                    <a:srgbClr val="000000"/>
                  </a:solidFill>
                </a:rPr>
              </a:br>
              <a:r>
                <a:rPr lang="en-US" altLang="en-US" sz="1200">
                  <a:solidFill>
                    <a:srgbClr val="000000"/>
                  </a:solidFill>
                </a:rPr>
                <a:t>#1</a:t>
              </a:r>
            </a:p>
          </p:txBody>
        </p:sp>
        <p:sp>
          <p:nvSpPr>
            <p:cNvPr id="10270" name="Freeform 30"/>
            <p:cNvSpPr>
              <a:spLocks/>
            </p:cNvSpPr>
            <p:nvPr/>
          </p:nvSpPr>
          <p:spPr bwMode="auto">
            <a:xfrm>
              <a:off x="2602" y="3418"/>
              <a:ext cx="2700" cy="67"/>
            </a:xfrm>
            <a:custGeom>
              <a:avLst/>
              <a:gdLst>
                <a:gd name="T0" fmla="*/ 356 w 3169"/>
                <a:gd name="T1" fmla="*/ 5 h 79"/>
                <a:gd name="T2" fmla="*/ 620 w 3169"/>
                <a:gd name="T3" fmla="*/ 72 h 79"/>
                <a:gd name="T4" fmla="*/ 715 w 3169"/>
                <a:gd name="T5" fmla="*/ 54 h 79"/>
                <a:gd name="T6" fmla="*/ 810 w 3169"/>
                <a:gd name="T7" fmla="*/ 38 h 79"/>
                <a:gd name="T8" fmla="*/ 907 w 3169"/>
                <a:gd name="T9" fmla="*/ 23 h 79"/>
                <a:gd name="T10" fmla="*/ 1002 w 3169"/>
                <a:gd name="T11" fmla="*/ 5 h 79"/>
                <a:gd name="T12" fmla="*/ 1053 w 3169"/>
                <a:gd name="T13" fmla="*/ 5 h 79"/>
                <a:gd name="T14" fmla="*/ 1105 w 3169"/>
                <a:gd name="T15" fmla="*/ 0 h 79"/>
                <a:gd name="T16" fmla="*/ 1156 w 3169"/>
                <a:gd name="T17" fmla="*/ 0 h 79"/>
                <a:gd name="T18" fmla="*/ 1207 w 3169"/>
                <a:gd name="T19" fmla="*/ 5 h 79"/>
                <a:gd name="T20" fmla="*/ 1225 w 3169"/>
                <a:gd name="T21" fmla="*/ 13 h 79"/>
                <a:gd name="T22" fmla="*/ 1238 w 3169"/>
                <a:gd name="T23" fmla="*/ 25 h 79"/>
                <a:gd name="T24" fmla="*/ 1248 w 3169"/>
                <a:gd name="T25" fmla="*/ 38 h 79"/>
                <a:gd name="T26" fmla="*/ 1261 w 3169"/>
                <a:gd name="T27" fmla="*/ 51 h 79"/>
                <a:gd name="T28" fmla="*/ 1471 w 3169"/>
                <a:gd name="T29" fmla="*/ 46 h 79"/>
                <a:gd name="T30" fmla="*/ 1687 w 3169"/>
                <a:gd name="T31" fmla="*/ 79 h 79"/>
                <a:gd name="T32" fmla="*/ 1894 w 3169"/>
                <a:gd name="T33" fmla="*/ 33 h 79"/>
                <a:gd name="T34" fmla="*/ 2053 w 3169"/>
                <a:gd name="T35" fmla="*/ 74 h 79"/>
                <a:gd name="T36" fmla="*/ 2092 w 3169"/>
                <a:gd name="T37" fmla="*/ 61 h 79"/>
                <a:gd name="T38" fmla="*/ 2128 w 3169"/>
                <a:gd name="T39" fmla="*/ 49 h 79"/>
                <a:gd name="T40" fmla="*/ 2161 w 3169"/>
                <a:gd name="T41" fmla="*/ 36 h 79"/>
                <a:gd name="T42" fmla="*/ 2194 w 3169"/>
                <a:gd name="T43" fmla="*/ 25 h 79"/>
                <a:gd name="T44" fmla="*/ 2223 w 3169"/>
                <a:gd name="T45" fmla="*/ 20 h 79"/>
                <a:gd name="T46" fmla="*/ 2243 w 3169"/>
                <a:gd name="T47" fmla="*/ 18 h 79"/>
                <a:gd name="T48" fmla="*/ 2261 w 3169"/>
                <a:gd name="T49" fmla="*/ 18 h 79"/>
                <a:gd name="T50" fmla="*/ 2276 w 3169"/>
                <a:gd name="T51" fmla="*/ 20 h 79"/>
                <a:gd name="T52" fmla="*/ 2294 w 3169"/>
                <a:gd name="T53" fmla="*/ 23 h 79"/>
                <a:gd name="T54" fmla="*/ 2310 w 3169"/>
                <a:gd name="T55" fmla="*/ 31 h 79"/>
                <a:gd name="T56" fmla="*/ 2328 w 3169"/>
                <a:gd name="T57" fmla="*/ 38 h 79"/>
                <a:gd name="T58" fmla="*/ 2340 w 3169"/>
                <a:gd name="T59" fmla="*/ 46 h 79"/>
                <a:gd name="T60" fmla="*/ 2805 w 3169"/>
                <a:gd name="T61" fmla="*/ 25 h 79"/>
                <a:gd name="T62" fmla="*/ 2856 w 3169"/>
                <a:gd name="T63" fmla="*/ 23 h 79"/>
                <a:gd name="T64" fmla="*/ 2907 w 3169"/>
                <a:gd name="T65" fmla="*/ 20 h 79"/>
                <a:gd name="T66" fmla="*/ 2956 w 3169"/>
                <a:gd name="T67" fmla="*/ 18 h 79"/>
                <a:gd name="T68" fmla="*/ 2997 w 3169"/>
                <a:gd name="T69" fmla="*/ 20 h 79"/>
                <a:gd name="T70" fmla="*/ 3025 w 3169"/>
                <a:gd name="T71" fmla="*/ 25 h 79"/>
                <a:gd name="T72" fmla="*/ 3046 w 3169"/>
                <a:gd name="T73" fmla="*/ 33 h 79"/>
                <a:gd name="T74" fmla="*/ 3063 w 3169"/>
                <a:gd name="T75" fmla="*/ 43 h 79"/>
                <a:gd name="T76" fmla="*/ 3081 w 3169"/>
                <a:gd name="T77" fmla="*/ 51 h 79"/>
                <a:gd name="T78" fmla="*/ 2840 w 3169"/>
                <a:gd name="T79" fmla="*/ 77 h 79"/>
                <a:gd name="T80" fmla="*/ 0 w 3169"/>
                <a:gd name="T8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69" h="79">
                  <a:moveTo>
                    <a:pt x="0" y="79"/>
                  </a:moveTo>
                  <a:lnTo>
                    <a:pt x="356" y="5"/>
                  </a:lnTo>
                  <a:lnTo>
                    <a:pt x="538" y="20"/>
                  </a:lnTo>
                  <a:lnTo>
                    <a:pt x="620" y="72"/>
                  </a:lnTo>
                  <a:lnTo>
                    <a:pt x="666" y="61"/>
                  </a:lnTo>
                  <a:lnTo>
                    <a:pt x="715" y="54"/>
                  </a:lnTo>
                  <a:lnTo>
                    <a:pt x="764" y="46"/>
                  </a:lnTo>
                  <a:lnTo>
                    <a:pt x="810" y="38"/>
                  </a:lnTo>
                  <a:lnTo>
                    <a:pt x="859" y="31"/>
                  </a:lnTo>
                  <a:lnTo>
                    <a:pt x="907" y="23"/>
                  </a:lnTo>
                  <a:lnTo>
                    <a:pt x="954" y="15"/>
                  </a:lnTo>
                  <a:lnTo>
                    <a:pt x="1002" y="5"/>
                  </a:lnTo>
                  <a:lnTo>
                    <a:pt x="1028" y="5"/>
                  </a:lnTo>
                  <a:lnTo>
                    <a:pt x="1053" y="5"/>
                  </a:lnTo>
                  <a:lnTo>
                    <a:pt x="1079" y="2"/>
                  </a:lnTo>
                  <a:lnTo>
                    <a:pt x="1105" y="0"/>
                  </a:lnTo>
                  <a:lnTo>
                    <a:pt x="1130" y="0"/>
                  </a:lnTo>
                  <a:lnTo>
                    <a:pt x="1156" y="0"/>
                  </a:lnTo>
                  <a:lnTo>
                    <a:pt x="1182" y="2"/>
                  </a:lnTo>
                  <a:lnTo>
                    <a:pt x="1207" y="5"/>
                  </a:lnTo>
                  <a:lnTo>
                    <a:pt x="1218" y="10"/>
                  </a:lnTo>
                  <a:lnTo>
                    <a:pt x="1225" y="13"/>
                  </a:lnTo>
                  <a:lnTo>
                    <a:pt x="1233" y="20"/>
                  </a:lnTo>
                  <a:lnTo>
                    <a:pt x="1238" y="25"/>
                  </a:lnTo>
                  <a:lnTo>
                    <a:pt x="1243" y="33"/>
                  </a:lnTo>
                  <a:lnTo>
                    <a:pt x="1248" y="38"/>
                  </a:lnTo>
                  <a:lnTo>
                    <a:pt x="1253" y="46"/>
                  </a:lnTo>
                  <a:lnTo>
                    <a:pt x="1261" y="51"/>
                  </a:lnTo>
                  <a:lnTo>
                    <a:pt x="1300" y="79"/>
                  </a:lnTo>
                  <a:lnTo>
                    <a:pt x="1471" y="46"/>
                  </a:lnTo>
                  <a:lnTo>
                    <a:pt x="1564" y="38"/>
                  </a:lnTo>
                  <a:lnTo>
                    <a:pt x="1687" y="79"/>
                  </a:lnTo>
                  <a:lnTo>
                    <a:pt x="1807" y="51"/>
                  </a:lnTo>
                  <a:lnTo>
                    <a:pt x="1894" y="33"/>
                  </a:lnTo>
                  <a:lnTo>
                    <a:pt x="1964" y="43"/>
                  </a:lnTo>
                  <a:lnTo>
                    <a:pt x="2053" y="74"/>
                  </a:lnTo>
                  <a:lnTo>
                    <a:pt x="2074" y="69"/>
                  </a:lnTo>
                  <a:lnTo>
                    <a:pt x="2092" y="61"/>
                  </a:lnTo>
                  <a:lnTo>
                    <a:pt x="2112" y="54"/>
                  </a:lnTo>
                  <a:lnTo>
                    <a:pt x="2128" y="49"/>
                  </a:lnTo>
                  <a:lnTo>
                    <a:pt x="2146" y="41"/>
                  </a:lnTo>
                  <a:lnTo>
                    <a:pt x="2161" y="36"/>
                  </a:lnTo>
                  <a:lnTo>
                    <a:pt x="2179" y="31"/>
                  </a:lnTo>
                  <a:lnTo>
                    <a:pt x="2194" y="25"/>
                  </a:lnTo>
                  <a:lnTo>
                    <a:pt x="2210" y="23"/>
                  </a:lnTo>
                  <a:lnTo>
                    <a:pt x="2223" y="20"/>
                  </a:lnTo>
                  <a:lnTo>
                    <a:pt x="2233" y="18"/>
                  </a:lnTo>
                  <a:lnTo>
                    <a:pt x="2243" y="18"/>
                  </a:lnTo>
                  <a:lnTo>
                    <a:pt x="2253" y="18"/>
                  </a:lnTo>
                  <a:lnTo>
                    <a:pt x="2261" y="18"/>
                  </a:lnTo>
                  <a:lnTo>
                    <a:pt x="2269" y="18"/>
                  </a:lnTo>
                  <a:lnTo>
                    <a:pt x="2276" y="20"/>
                  </a:lnTo>
                  <a:lnTo>
                    <a:pt x="2284" y="20"/>
                  </a:lnTo>
                  <a:lnTo>
                    <a:pt x="2294" y="23"/>
                  </a:lnTo>
                  <a:lnTo>
                    <a:pt x="2302" y="25"/>
                  </a:lnTo>
                  <a:lnTo>
                    <a:pt x="2310" y="31"/>
                  </a:lnTo>
                  <a:lnTo>
                    <a:pt x="2320" y="33"/>
                  </a:lnTo>
                  <a:lnTo>
                    <a:pt x="2328" y="38"/>
                  </a:lnTo>
                  <a:lnTo>
                    <a:pt x="2333" y="41"/>
                  </a:lnTo>
                  <a:lnTo>
                    <a:pt x="2340" y="46"/>
                  </a:lnTo>
                  <a:lnTo>
                    <a:pt x="2392" y="77"/>
                  </a:lnTo>
                  <a:lnTo>
                    <a:pt x="2805" y="25"/>
                  </a:lnTo>
                  <a:lnTo>
                    <a:pt x="2830" y="25"/>
                  </a:lnTo>
                  <a:lnTo>
                    <a:pt x="2856" y="23"/>
                  </a:lnTo>
                  <a:lnTo>
                    <a:pt x="2881" y="20"/>
                  </a:lnTo>
                  <a:lnTo>
                    <a:pt x="2907" y="20"/>
                  </a:lnTo>
                  <a:lnTo>
                    <a:pt x="2933" y="18"/>
                  </a:lnTo>
                  <a:lnTo>
                    <a:pt x="2956" y="18"/>
                  </a:lnTo>
                  <a:lnTo>
                    <a:pt x="2976" y="18"/>
                  </a:lnTo>
                  <a:lnTo>
                    <a:pt x="2997" y="20"/>
                  </a:lnTo>
                  <a:lnTo>
                    <a:pt x="3012" y="20"/>
                  </a:lnTo>
                  <a:lnTo>
                    <a:pt x="3025" y="25"/>
                  </a:lnTo>
                  <a:lnTo>
                    <a:pt x="3035" y="28"/>
                  </a:lnTo>
                  <a:lnTo>
                    <a:pt x="3046" y="33"/>
                  </a:lnTo>
                  <a:lnTo>
                    <a:pt x="3056" y="38"/>
                  </a:lnTo>
                  <a:lnTo>
                    <a:pt x="3063" y="43"/>
                  </a:lnTo>
                  <a:lnTo>
                    <a:pt x="3071" y="49"/>
                  </a:lnTo>
                  <a:lnTo>
                    <a:pt x="3081" y="51"/>
                  </a:lnTo>
                  <a:lnTo>
                    <a:pt x="3169" y="79"/>
                  </a:lnTo>
                  <a:lnTo>
                    <a:pt x="2840" y="77"/>
                  </a:lnTo>
                  <a:lnTo>
                    <a:pt x="1546" y="79"/>
                  </a:lnTo>
                  <a:lnTo>
                    <a:pt x="0" y="79"/>
                  </a:lnTo>
                  <a:close/>
                </a:path>
              </a:pathLst>
            </a:custGeom>
            <a:solidFill>
              <a:srgbClr val="DE8002"/>
            </a:solidFill>
            <a:ln w="0">
              <a:solidFill>
                <a:srgbClr val="000000"/>
              </a:solidFill>
              <a:round/>
              <a:headEnd/>
              <a:tailEnd/>
            </a:ln>
          </p:spPr>
          <p:txBody>
            <a:bodyPr wrap="none" lIns="0" tIns="0" rIns="0" bIns="0">
              <a:spAutoFit/>
            </a:bodyPr>
            <a:lstStyle/>
            <a:p>
              <a:endParaRPr lang="en-US"/>
            </a:p>
          </p:txBody>
        </p:sp>
        <p:sp>
          <p:nvSpPr>
            <p:cNvPr id="10271" name="Freeform 31"/>
            <p:cNvSpPr>
              <a:spLocks/>
            </p:cNvSpPr>
            <p:nvPr/>
          </p:nvSpPr>
          <p:spPr bwMode="auto">
            <a:xfrm>
              <a:off x="2621" y="3596"/>
              <a:ext cx="2672" cy="68"/>
            </a:xfrm>
            <a:custGeom>
              <a:avLst/>
              <a:gdLst>
                <a:gd name="T0" fmla="*/ 185 w 3136"/>
                <a:gd name="T1" fmla="*/ 10 h 79"/>
                <a:gd name="T2" fmla="*/ 239 w 3136"/>
                <a:gd name="T3" fmla="*/ 0 h 79"/>
                <a:gd name="T4" fmla="*/ 282 w 3136"/>
                <a:gd name="T5" fmla="*/ 7 h 79"/>
                <a:gd name="T6" fmla="*/ 328 w 3136"/>
                <a:gd name="T7" fmla="*/ 13 h 79"/>
                <a:gd name="T8" fmla="*/ 382 w 3136"/>
                <a:gd name="T9" fmla="*/ 25 h 79"/>
                <a:gd name="T10" fmla="*/ 431 w 3136"/>
                <a:gd name="T11" fmla="*/ 33 h 79"/>
                <a:gd name="T12" fmla="*/ 587 w 3136"/>
                <a:gd name="T13" fmla="*/ 56 h 79"/>
                <a:gd name="T14" fmla="*/ 631 w 3136"/>
                <a:gd name="T15" fmla="*/ 56 h 79"/>
                <a:gd name="T16" fmla="*/ 680 w 3136"/>
                <a:gd name="T17" fmla="*/ 56 h 79"/>
                <a:gd name="T18" fmla="*/ 726 w 3136"/>
                <a:gd name="T19" fmla="*/ 61 h 79"/>
                <a:gd name="T20" fmla="*/ 764 w 3136"/>
                <a:gd name="T21" fmla="*/ 61 h 79"/>
                <a:gd name="T22" fmla="*/ 790 w 3136"/>
                <a:gd name="T23" fmla="*/ 66 h 79"/>
                <a:gd name="T24" fmla="*/ 833 w 3136"/>
                <a:gd name="T25" fmla="*/ 66 h 79"/>
                <a:gd name="T26" fmla="*/ 903 w 3136"/>
                <a:gd name="T27" fmla="*/ 66 h 79"/>
                <a:gd name="T28" fmla="*/ 941 w 3136"/>
                <a:gd name="T29" fmla="*/ 66 h 79"/>
                <a:gd name="T30" fmla="*/ 974 w 3136"/>
                <a:gd name="T31" fmla="*/ 69 h 79"/>
                <a:gd name="T32" fmla="*/ 1033 w 3136"/>
                <a:gd name="T33" fmla="*/ 72 h 79"/>
                <a:gd name="T34" fmla="*/ 1097 w 3136"/>
                <a:gd name="T35" fmla="*/ 72 h 79"/>
                <a:gd name="T36" fmla="*/ 1138 w 3136"/>
                <a:gd name="T37" fmla="*/ 72 h 79"/>
                <a:gd name="T38" fmla="*/ 1197 w 3136"/>
                <a:gd name="T39" fmla="*/ 72 h 79"/>
                <a:gd name="T40" fmla="*/ 1238 w 3136"/>
                <a:gd name="T41" fmla="*/ 74 h 79"/>
                <a:gd name="T42" fmla="*/ 1251 w 3136"/>
                <a:gd name="T43" fmla="*/ 79 h 79"/>
                <a:gd name="T44" fmla="*/ 1297 w 3136"/>
                <a:gd name="T45" fmla="*/ 74 h 79"/>
                <a:gd name="T46" fmla="*/ 1364 w 3136"/>
                <a:gd name="T47" fmla="*/ 74 h 79"/>
                <a:gd name="T48" fmla="*/ 1405 w 3136"/>
                <a:gd name="T49" fmla="*/ 72 h 79"/>
                <a:gd name="T50" fmla="*/ 1487 w 3136"/>
                <a:gd name="T51" fmla="*/ 79 h 79"/>
                <a:gd name="T52" fmla="*/ 1654 w 3136"/>
                <a:gd name="T53" fmla="*/ 77 h 79"/>
                <a:gd name="T54" fmla="*/ 1700 w 3136"/>
                <a:gd name="T55" fmla="*/ 74 h 79"/>
                <a:gd name="T56" fmla="*/ 1726 w 3136"/>
                <a:gd name="T57" fmla="*/ 74 h 79"/>
                <a:gd name="T58" fmla="*/ 1754 w 3136"/>
                <a:gd name="T59" fmla="*/ 74 h 79"/>
                <a:gd name="T60" fmla="*/ 1820 w 3136"/>
                <a:gd name="T61" fmla="*/ 77 h 79"/>
                <a:gd name="T62" fmla="*/ 1895 w 3136"/>
                <a:gd name="T63" fmla="*/ 77 h 79"/>
                <a:gd name="T64" fmla="*/ 1954 w 3136"/>
                <a:gd name="T65" fmla="*/ 77 h 79"/>
                <a:gd name="T66" fmla="*/ 2026 w 3136"/>
                <a:gd name="T67" fmla="*/ 77 h 79"/>
                <a:gd name="T68" fmla="*/ 2102 w 3136"/>
                <a:gd name="T69" fmla="*/ 74 h 79"/>
                <a:gd name="T70" fmla="*/ 2156 w 3136"/>
                <a:gd name="T71" fmla="*/ 74 h 79"/>
                <a:gd name="T72" fmla="*/ 2205 w 3136"/>
                <a:gd name="T73" fmla="*/ 77 h 79"/>
                <a:gd name="T74" fmla="*/ 2254 w 3136"/>
                <a:gd name="T75" fmla="*/ 77 h 79"/>
                <a:gd name="T76" fmla="*/ 2264 w 3136"/>
                <a:gd name="T77" fmla="*/ 74 h 79"/>
                <a:gd name="T78" fmla="*/ 2454 w 3136"/>
                <a:gd name="T79" fmla="*/ 77 h 79"/>
                <a:gd name="T80" fmla="*/ 2759 w 3136"/>
                <a:gd name="T81" fmla="*/ 77 h 79"/>
                <a:gd name="T82" fmla="*/ 2907 w 3136"/>
                <a:gd name="T83" fmla="*/ 77 h 79"/>
                <a:gd name="T84" fmla="*/ 3002 w 3136"/>
                <a:gd name="T85" fmla="*/ 79 h 79"/>
                <a:gd name="T86" fmla="*/ 3064 w 3136"/>
                <a:gd name="T87" fmla="*/ 77 h 79"/>
                <a:gd name="T88" fmla="*/ 3084 w 3136"/>
                <a:gd name="T89" fmla="*/ 77 h 79"/>
                <a:gd name="T90" fmla="*/ 3107 w 3136"/>
                <a:gd name="T91" fmla="*/ 74 h 79"/>
                <a:gd name="T92" fmla="*/ 3136 w 3136"/>
                <a:gd name="T93" fmla="*/ 77 h 79"/>
                <a:gd name="T94" fmla="*/ 2979 w 3136"/>
                <a:gd name="T95" fmla="*/ 77 h 79"/>
                <a:gd name="T96" fmla="*/ 2884 w 3136"/>
                <a:gd name="T97" fmla="*/ 77 h 79"/>
                <a:gd name="T98" fmla="*/ 2805 w 3136"/>
                <a:gd name="T99" fmla="*/ 77 h 79"/>
                <a:gd name="T100" fmla="*/ 2631 w 3136"/>
                <a:gd name="T101" fmla="*/ 77 h 79"/>
                <a:gd name="T102" fmla="*/ 2225 w 3136"/>
                <a:gd name="T103" fmla="*/ 77 h 79"/>
                <a:gd name="T104" fmla="*/ 1718 w 3136"/>
                <a:gd name="T105" fmla="*/ 77 h 79"/>
                <a:gd name="T106" fmla="*/ 1305 w 3136"/>
                <a:gd name="T107" fmla="*/ 77 h 79"/>
                <a:gd name="T108" fmla="*/ 1126 w 3136"/>
                <a:gd name="T109" fmla="*/ 77 h 79"/>
                <a:gd name="T110" fmla="*/ 969 w 3136"/>
                <a:gd name="T111" fmla="*/ 77 h 79"/>
                <a:gd name="T112" fmla="*/ 900 w 3136"/>
                <a:gd name="T113" fmla="*/ 7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136" h="79">
                  <a:moveTo>
                    <a:pt x="0" y="77"/>
                  </a:moveTo>
                  <a:lnTo>
                    <a:pt x="151" y="15"/>
                  </a:lnTo>
                  <a:lnTo>
                    <a:pt x="162" y="13"/>
                  </a:lnTo>
                  <a:lnTo>
                    <a:pt x="172" y="10"/>
                  </a:lnTo>
                  <a:lnTo>
                    <a:pt x="185" y="10"/>
                  </a:lnTo>
                  <a:lnTo>
                    <a:pt x="195" y="7"/>
                  </a:lnTo>
                  <a:lnTo>
                    <a:pt x="208" y="5"/>
                  </a:lnTo>
                  <a:lnTo>
                    <a:pt x="218" y="2"/>
                  </a:lnTo>
                  <a:lnTo>
                    <a:pt x="228" y="2"/>
                  </a:lnTo>
                  <a:lnTo>
                    <a:pt x="239" y="0"/>
                  </a:lnTo>
                  <a:lnTo>
                    <a:pt x="249" y="0"/>
                  </a:lnTo>
                  <a:lnTo>
                    <a:pt x="257" y="2"/>
                  </a:lnTo>
                  <a:lnTo>
                    <a:pt x="267" y="2"/>
                  </a:lnTo>
                  <a:lnTo>
                    <a:pt x="275" y="5"/>
                  </a:lnTo>
                  <a:lnTo>
                    <a:pt x="282" y="7"/>
                  </a:lnTo>
                  <a:lnTo>
                    <a:pt x="292" y="10"/>
                  </a:lnTo>
                  <a:lnTo>
                    <a:pt x="300" y="10"/>
                  </a:lnTo>
                  <a:lnTo>
                    <a:pt x="310" y="10"/>
                  </a:lnTo>
                  <a:lnTo>
                    <a:pt x="321" y="10"/>
                  </a:lnTo>
                  <a:lnTo>
                    <a:pt x="328" y="13"/>
                  </a:lnTo>
                  <a:lnTo>
                    <a:pt x="341" y="15"/>
                  </a:lnTo>
                  <a:lnTo>
                    <a:pt x="351" y="18"/>
                  </a:lnTo>
                  <a:lnTo>
                    <a:pt x="362" y="20"/>
                  </a:lnTo>
                  <a:lnTo>
                    <a:pt x="372" y="23"/>
                  </a:lnTo>
                  <a:lnTo>
                    <a:pt x="382" y="25"/>
                  </a:lnTo>
                  <a:lnTo>
                    <a:pt x="392" y="25"/>
                  </a:lnTo>
                  <a:lnTo>
                    <a:pt x="403" y="28"/>
                  </a:lnTo>
                  <a:lnTo>
                    <a:pt x="413" y="28"/>
                  </a:lnTo>
                  <a:lnTo>
                    <a:pt x="421" y="31"/>
                  </a:lnTo>
                  <a:lnTo>
                    <a:pt x="431" y="33"/>
                  </a:lnTo>
                  <a:lnTo>
                    <a:pt x="441" y="36"/>
                  </a:lnTo>
                  <a:lnTo>
                    <a:pt x="451" y="38"/>
                  </a:lnTo>
                  <a:lnTo>
                    <a:pt x="462" y="38"/>
                  </a:lnTo>
                  <a:lnTo>
                    <a:pt x="474" y="41"/>
                  </a:lnTo>
                  <a:lnTo>
                    <a:pt x="587" y="56"/>
                  </a:lnTo>
                  <a:lnTo>
                    <a:pt x="605" y="56"/>
                  </a:lnTo>
                  <a:lnTo>
                    <a:pt x="615" y="56"/>
                  </a:lnTo>
                  <a:lnTo>
                    <a:pt x="621" y="56"/>
                  </a:lnTo>
                  <a:lnTo>
                    <a:pt x="623" y="56"/>
                  </a:lnTo>
                  <a:lnTo>
                    <a:pt x="631" y="56"/>
                  </a:lnTo>
                  <a:lnTo>
                    <a:pt x="639" y="56"/>
                  </a:lnTo>
                  <a:lnTo>
                    <a:pt x="649" y="56"/>
                  </a:lnTo>
                  <a:lnTo>
                    <a:pt x="659" y="56"/>
                  </a:lnTo>
                  <a:lnTo>
                    <a:pt x="669" y="56"/>
                  </a:lnTo>
                  <a:lnTo>
                    <a:pt x="680" y="56"/>
                  </a:lnTo>
                  <a:lnTo>
                    <a:pt x="690" y="56"/>
                  </a:lnTo>
                  <a:lnTo>
                    <a:pt x="700" y="59"/>
                  </a:lnTo>
                  <a:lnTo>
                    <a:pt x="708" y="59"/>
                  </a:lnTo>
                  <a:lnTo>
                    <a:pt x="718" y="59"/>
                  </a:lnTo>
                  <a:lnTo>
                    <a:pt x="726" y="61"/>
                  </a:lnTo>
                  <a:lnTo>
                    <a:pt x="733" y="61"/>
                  </a:lnTo>
                  <a:lnTo>
                    <a:pt x="741" y="61"/>
                  </a:lnTo>
                  <a:lnTo>
                    <a:pt x="749" y="61"/>
                  </a:lnTo>
                  <a:lnTo>
                    <a:pt x="756" y="61"/>
                  </a:lnTo>
                  <a:lnTo>
                    <a:pt x="764" y="61"/>
                  </a:lnTo>
                  <a:lnTo>
                    <a:pt x="772" y="61"/>
                  </a:lnTo>
                  <a:lnTo>
                    <a:pt x="774" y="64"/>
                  </a:lnTo>
                  <a:lnTo>
                    <a:pt x="780" y="64"/>
                  </a:lnTo>
                  <a:lnTo>
                    <a:pt x="785" y="66"/>
                  </a:lnTo>
                  <a:lnTo>
                    <a:pt x="790" y="66"/>
                  </a:lnTo>
                  <a:lnTo>
                    <a:pt x="795" y="66"/>
                  </a:lnTo>
                  <a:lnTo>
                    <a:pt x="803" y="66"/>
                  </a:lnTo>
                  <a:lnTo>
                    <a:pt x="810" y="66"/>
                  </a:lnTo>
                  <a:lnTo>
                    <a:pt x="821" y="66"/>
                  </a:lnTo>
                  <a:lnTo>
                    <a:pt x="833" y="66"/>
                  </a:lnTo>
                  <a:lnTo>
                    <a:pt x="846" y="66"/>
                  </a:lnTo>
                  <a:lnTo>
                    <a:pt x="862" y="66"/>
                  </a:lnTo>
                  <a:lnTo>
                    <a:pt x="874" y="64"/>
                  </a:lnTo>
                  <a:lnTo>
                    <a:pt x="890" y="64"/>
                  </a:lnTo>
                  <a:lnTo>
                    <a:pt x="903" y="66"/>
                  </a:lnTo>
                  <a:lnTo>
                    <a:pt x="913" y="66"/>
                  </a:lnTo>
                  <a:lnTo>
                    <a:pt x="923" y="66"/>
                  </a:lnTo>
                  <a:lnTo>
                    <a:pt x="931" y="66"/>
                  </a:lnTo>
                  <a:lnTo>
                    <a:pt x="936" y="66"/>
                  </a:lnTo>
                  <a:lnTo>
                    <a:pt x="941" y="66"/>
                  </a:lnTo>
                  <a:lnTo>
                    <a:pt x="946" y="66"/>
                  </a:lnTo>
                  <a:lnTo>
                    <a:pt x="951" y="66"/>
                  </a:lnTo>
                  <a:lnTo>
                    <a:pt x="959" y="66"/>
                  </a:lnTo>
                  <a:lnTo>
                    <a:pt x="967" y="66"/>
                  </a:lnTo>
                  <a:lnTo>
                    <a:pt x="974" y="69"/>
                  </a:lnTo>
                  <a:lnTo>
                    <a:pt x="987" y="69"/>
                  </a:lnTo>
                  <a:lnTo>
                    <a:pt x="1000" y="72"/>
                  </a:lnTo>
                  <a:lnTo>
                    <a:pt x="1010" y="72"/>
                  </a:lnTo>
                  <a:lnTo>
                    <a:pt x="1023" y="72"/>
                  </a:lnTo>
                  <a:lnTo>
                    <a:pt x="1033" y="72"/>
                  </a:lnTo>
                  <a:lnTo>
                    <a:pt x="1046" y="72"/>
                  </a:lnTo>
                  <a:lnTo>
                    <a:pt x="1056" y="72"/>
                  </a:lnTo>
                  <a:lnTo>
                    <a:pt x="1067" y="72"/>
                  </a:lnTo>
                  <a:lnTo>
                    <a:pt x="1085" y="72"/>
                  </a:lnTo>
                  <a:lnTo>
                    <a:pt x="1097" y="72"/>
                  </a:lnTo>
                  <a:lnTo>
                    <a:pt x="1108" y="72"/>
                  </a:lnTo>
                  <a:lnTo>
                    <a:pt x="1118" y="72"/>
                  </a:lnTo>
                  <a:lnTo>
                    <a:pt x="1123" y="72"/>
                  </a:lnTo>
                  <a:lnTo>
                    <a:pt x="1131" y="72"/>
                  </a:lnTo>
                  <a:lnTo>
                    <a:pt x="1138" y="72"/>
                  </a:lnTo>
                  <a:lnTo>
                    <a:pt x="1149" y="72"/>
                  </a:lnTo>
                  <a:lnTo>
                    <a:pt x="1162" y="72"/>
                  </a:lnTo>
                  <a:lnTo>
                    <a:pt x="1172" y="72"/>
                  </a:lnTo>
                  <a:lnTo>
                    <a:pt x="1185" y="72"/>
                  </a:lnTo>
                  <a:lnTo>
                    <a:pt x="1197" y="72"/>
                  </a:lnTo>
                  <a:lnTo>
                    <a:pt x="1210" y="72"/>
                  </a:lnTo>
                  <a:lnTo>
                    <a:pt x="1221" y="72"/>
                  </a:lnTo>
                  <a:lnTo>
                    <a:pt x="1228" y="72"/>
                  </a:lnTo>
                  <a:lnTo>
                    <a:pt x="1236" y="72"/>
                  </a:lnTo>
                  <a:lnTo>
                    <a:pt x="1238" y="74"/>
                  </a:lnTo>
                  <a:lnTo>
                    <a:pt x="1241" y="74"/>
                  </a:lnTo>
                  <a:lnTo>
                    <a:pt x="1244" y="77"/>
                  </a:lnTo>
                  <a:lnTo>
                    <a:pt x="1246" y="77"/>
                  </a:lnTo>
                  <a:lnTo>
                    <a:pt x="1249" y="79"/>
                  </a:lnTo>
                  <a:lnTo>
                    <a:pt x="1251" y="79"/>
                  </a:lnTo>
                  <a:lnTo>
                    <a:pt x="1256" y="79"/>
                  </a:lnTo>
                  <a:lnTo>
                    <a:pt x="1264" y="77"/>
                  </a:lnTo>
                  <a:lnTo>
                    <a:pt x="1274" y="74"/>
                  </a:lnTo>
                  <a:lnTo>
                    <a:pt x="1285" y="74"/>
                  </a:lnTo>
                  <a:lnTo>
                    <a:pt x="1297" y="74"/>
                  </a:lnTo>
                  <a:lnTo>
                    <a:pt x="1310" y="74"/>
                  </a:lnTo>
                  <a:lnTo>
                    <a:pt x="1326" y="77"/>
                  </a:lnTo>
                  <a:lnTo>
                    <a:pt x="1338" y="77"/>
                  </a:lnTo>
                  <a:lnTo>
                    <a:pt x="1354" y="77"/>
                  </a:lnTo>
                  <a:lnTo>
                    <a:pt x="1364" y="74"/>
                  </a:lnTo>
                  <a:lnTo>
                    <a:pt x="1374" y="74"/>
                  </a:lnTo>
                  <a:lnTo>
                    <a:pt x="1385" y="72"/>
                  </a:lnTo>
                  <a:lnTo>
                    <a:pt x="1390" y="72"/>
                  </a:lnTo>
                  <a:lnTo>
                    <a:pt x="1397" y="72"/>
                  </a:lnTo>
                  <a:lnTo>
                    <a:pt x="1405" y="72"/>
                  </a:lnTo>
                  <a:lnTo>
                    <a:pt x="1413" y="74"/>
                  </a:lnTo>
                  <a:lnTo>
                    <a:pt x="1426" y="74"/>
                  </a:lnTo>
                  <a:lnTo>
                    <a:pt x="1438" y="77"/>
                  </a:lnTo>
                  <a:lnTo>
                    <a:pt x="1459" y="77"/>
                  </a:lnTo>
                  <a:lnTo>
                    <a:pt x="1487" y="79"/>
                  </a:lnTo>
                  <a:lnTo>
                    <a:pt x="1520" y="79"/>
                  </a:lnTo>
                  <a:lnTo>
                    <a:pt x="1556" y="79"/>
                  </a:lnTo>
                  <a:lnTo>
                    <a:pt x="1592" y="79"/>
                  </a:lnTo>
                  <a:lnTo>
                    <a:pt x="1626" y="77"/>
                  </a:lnTo>
                  <a:lnTo>
                    <a:pt x="1654" y="77"/>
                  </a:lnTo>
                  <a:lnTo>
                    <a:pt x="1674" y="74"/>
                  </a:lnTo>
                  <a:lnTo>
                    <a:pt x="1687" y="74"/>
                  </a:lnTo>
                  <a:lnTo>
                    <a:pt x="1695" y="74"/>
                  </a:lnTo>
                  <a:lnTo>
                    <a:pt x="1697" y="74"/>
                  </a:lnTo>
                  <a:lnTo>
                    <a:pt x="1700" y="74"/>
                  </a:lnTo>
                  <a:lnTo>
                    <a:pt x="1700" y="77"/>
                  </a:lnTo>
                  <a:lnTo>
                    <a:pt x="1705" y="77"/>
                  </a:lnTo>
                  <a:lnTo>
                    <a:pt x="1713" y="77"/>
                  </a:lnTo>
                  <a:lnTo>
                    <a:pt x="1720" y="74"/>
                  </a:lnTo>
                  <a:lnTo>
                    <a:pt x="1726" y="74"/>
                  </a:lnTo>
                  <a:lnTo>
                    <a:pt x="1731" y="74"/>
                  </a:lnTo>
                  <a:lnTo>
                    <a:pt x="1736" y="74"/>
                  </a:lnTo>
                  <a:lnTo>
                    <a:pt x="1738" y="74"/>
                  </a:lnTo>
                  <a:lnTo>
                    <a:pt x="1746" y="74"/>
                  </a:lnTo>
                  <a:lnTo>
                    <a:pt x="1754" y="74"/>
                  </a:lnTo>
                  <a:lnTo>
                    <a:pt x="1764" y="74"/>
                  </a:lnTo>
                  <a:lnTo>
                    <a:pt x="1777" y="74"/>
                  </a:lnTo>
                  <a:lnTo>
                    <a:pt x="1790" y="77"/>
                  </a:lnTo>
                  <a:lnTo>
                    <a:pt x="1805" y="77"/>
                  </a:lnTo>
                  <a:lnTo>
                    <a:pt x="1820" y="77"/>
                  </a:lnTo>
                  <a:lnTo>
                    <a:pt x="1836" y="74"/>
                  </a:lnTo>
                  <a:lnTo>
                    <a:pt x="1851" y="74"/>
                  </a:lnTo>
                  <a:lnTo>
                    <a:pt x="1867" y="77"/>
                  </a:lnTo>
                  <a:lnTo>
                    <a:pt x="1882" y="77"/>
                  </a:lnTo>
                  <a:lnTo>
                    <a:pt x="1895" y="77"/>
                  </a:lnTo>
                  <a:lnTo>
                    <a:pt x="1908" y="77"/>
                  </a:lnTo>
                  <a:lnTo>
                    <a:pt x="1918" y="77"/>
                  </a:lnTo>
                  <a:lnTo>
                    <a:pt x="1931" y="77"/>
                  </a:lnTo>
                  <a:lnTo>
                    <a:pt x="1941" y="77"/>
                  </a:lnTo>
                  <a:lnTo>
                    <a:pt x="1954" y="77"/>
                  </a:lnTo>
                  <a:lnTo>
                    <a:pt x="1967" y="77"/>
                  </a:lnTo>
                  <a:lnTo>
                    <a:pt x="1979" y="77"/>
                  </a:lnTo>
                  <a:lnTo>
                    <a:pt x="1995" y="77"/>
                  </a:lnTo>
                  <a:lnTo>
                    <a:pt x="2010" y="77"/>
                  </a:lnTo>
                  <a:lnTo>
                    <a:pt x="2026" y="77"/>
                  </a:lnTo>
                  <a:lnTo>
                    <a:pt x="2043" y="77"/>
                  </a:lnTo>
                  <a:lnTo>
                    <a:pt x="2059" y="77"/>
                  </a:lnTo>
                  <a:lnTo>
                    <a:pt x="2074" y="77"/>
                  </a:lnTo>
                  <a:lnTo>
                    <a:pt x="2090" y="77"/>
                  </a:lnTo>
                  <a:lnTo>
                    <a:pt x="2102" y="74"/>
                  </a:lnTo>
                  <a:lnTo>
                    <a:pt x="2115" y="74"/>
                  </a:lnTo>
                  <a:lnTo>
                    <a:pt x="2126" y="74"/>
                  </a:lnTo>
                  <a:lnTo>
                    <a:pt x="2136" y="74"/>
                  </a:lnTo>
                  <a:lnTo>
                    <a:pt x="2146" y="74"/>
                  </a:lnTo>
                  <a:lnTo>
                    <a:pt x="2156" y="74"/>
                  </a:lnTo>
                  <a:lnTo>
                    <a:pt x="2164" y="77"/>
                  </a:lnTo>
                  <a:lnTo>
                    <a:pt x="2174" y="77"/>
                  </a:lnTo>
                  <a:lnTo>
                    <a:pt x="2184" y="77"/>
                  </a:lnTo>
                  <a:lnTo>
                    <a:pt x="2195" y="77"/>
                  </a:lnTo>
                  <a:lnTo>
                    <a:pt x="2205" y="77"/>
                  </a:lnTo>
                  <a:lnTo>
                    <a:pt x="2215" y="77"/>
                  </a:lnTo>
                  <a:lnTo>
                    <a:pt x="2225" y="77"/>
                  </a:lnTo>
                  <a:lnTo>
                    <a:pt x="2236" y="77"/>
                  </a:lnTo>
                  <a:lnTo>
                    <a:pt x="2246" y="77"/>
                  </a:lnTo>
                  <a:lnTo>
                    <a:pt x="2254" y="77"/>
                  </a:lnTo>
                  <a:lnTo>
                    <a:pt x="2264" y="77"/>
                  </a:lnTo>
                  <a:lnTo>
                    <a:pt x="2267" y="77"/>
                  </a:lnTo>
                  <a:lnTo>
                    <a:pt x="2261" y="77"/>
                  </a:lnTo>
                  <a:lnTo>
                    <a:pt x="2259" y="77"/>
                  </a:lnTo>
                  <a:lnTo>
                    <a:pt x="2264" y="74"/>
                  </a:lnTo>
                  <a:lnTo>
                    <a:pt x="2277" y="74"/>
                  </a:lnTo>
                  <a:lnTo>
                    <a:pt x="2300" y="74"/>
                  </a:lnTo>
                  <a:lnTo>
                    <a:pt x="2341" y="74"/>
                  </a:lnTo>
                  <a:lnTo>
                    <a:pt x="2392" y="77"/>
                  </a:lnTo>
                  <a:lnTo>
                    <a:pt x="2454" y="77"/>
                  </a:lnTo>
                  <a:lnTo>
                    <a:pt x="2520" y="77"/>
                  </a:lnTo>
                  <a:lnTo>
                    <a:pt x="2587" y="77"/>
                  </a:lnTo>
                  <a:lnTo>
                    <a:pt x="2654" y="77"/>
                  </a:lnTo>
                  <a:lnTo>
                    <a:pt x="2713" y="77"/>
                  </a:lnTo>
                  <a:lnTo>
                    <a:pt x="2759" y="77"/>
                  </a:lnTo>
                  <a:lnTo>
                    <a:pt x="2797" y="77"/>
                  </a:lnTo>
                  <a:lnTo>
                    <a:pt x="2831" y="77"/>
                  </a:lnTo>
                  <a:lnTo>
                    <a:pt x="2859" y="77"/>
                  </a:lnTo>
                  <a:lnTo>
                    <a:pt x="2884" y="77"/>
                  </a:lnTo>
                  <a:lnTo>
                    <a:pt x="2907" y="77"/>
                  </a:lnTo>
                  <a:lnTo>
                    <a:pt x="2925" y="77"/>
                  </a:lnTo>
                  <a:lnTo>
                    <a:pt x="2943" y="77"/>
                  </a:lnTo>
                  <a:lnTo>
                    <a:pt x="2964" y="77"/>
                  </a:lnTo>
                  <a:lnTo>
                    <a:pt x="2982" y="77"/>
                  </a:lnTo>
                  <a:lnTo>
                    <a:pt x="3002" y="79"/>
                  </a:lnTo>
                  <a:lnTo>
                    <a:pt x="3018" y="79"/>
                  </a:lnTo>
                  <a:lnTo>
                    <a:pt x="3033" y="79"/>
                  </a:lnTo>
                  <a:lnTo>
                    <a:pt x="3046" y="79"/>
                  </a:lnTo>
                  <a:lnTo>
                    <a:pt x="3056" y="79"/>
                  </a:lnTo>
                  <a:lnTo>
                    <a:pt x="3064" y="77"/>
                  </a:lnTo>
                  <a:lnTo>
                    <a:pt x="3066" y="74"/>
                  </a:lnTo>
                  <a:lnTo>
                    <a:pt x="3072" y="74"/>
                  </a:lnTo>
                  <a:lnTo>
                    <a:pt x="3077" y="74"/>
                  </a:lnTo>
                  <a:lnTo>
                    <a:pt x="3079" y="74"/>
                  </a:lnTo>
                  <a:lnTo>
                    <a:pt x="3084" y="77"/>
                  </a:lnTo>
                  <a:lnTo>
                    <a:pt x="3089" y="77"/>
                  </a:lnTo>
                  <a:lnTo>
                    <a:pt x="3092" y="77"/>
                  </a:lnTo>
                  <a:lnTo>
                    <a:pt x="3097" y="77"/>
                  </a:lnTo>
                  <a:lnTo>
                    <a:pt x="3102" y="74"/>
                  </a:lnTo>
                  <a:lnTo>
                    <a:pt x="3107" y="74"/>
                  </a:lnTo>
                  <a:lnTo>
                    <a:pt x="3113" y="74"/>
                  </a:lnTo>
                  <a:lnTo>
                    <a:pt x="3120" y="74"/>
                  </a:lnTo>
                  <a:lnTo>
                    <a:pt x="3128" y="74"/>
                  </a:lnTo>
                  <a:lnTo>
                    <a:pt x="3133" y="77"/>
                  </a:lnTo>
                  <a:lnTo>
                    <a:pt x="3136" y="77"/>
                  </a:lnTo>
                  <a:lnTo>
                    <a:pt x="3130" y="77"/>
                  </a:lnTo>
                  <a:lnTo>
                    <a:pt x="3020" y="77"/>
                  </a:lnTo>
                  <a:lnTo>
                    <a:pt x="3007" y="77"/>
                  </a:lnTo>
                  <a:lnTo>
                    <a:pt x="2995" y="77"/>
                  </a:lnTo>
                  <a:lnTo>
                    <a:pt x="2979" y="77"/>
                  </a:lnTo>
                  <a:lnTo>
                    <a:pt x="2964" y="77"/>
                  </a:lnTo>
                  <a:lnTo>
                    <a:pt x="2946" y="77"/>
                  </a:lnTo>
                  <a:lnTo>
                    <a:pt x="2928" y="77"/>
                  </a:lnTo>
                  <a:lnTo>
                    <a:pt x="2907" y="77"/>
                  </a:lnTo>
                  <a:lnTo>
                    <a:pt x="2884" y="77"/>
                  </a:lnTo>
                  <a:lnTo>
                    <a:pt x="2869" y="77"/>
                  </a:lnTo>
                  <a:lnTo>
                    <a:pt x="2854" y="77"/>
                  </a:lnTo>
                  <a:lnTo>
                    <a:pt x="2838" y="77"/>
                  </a:lnTo>
                  <a:lnTo>
                    <a:pt x="2823" y="77"/>
                  </a:lnTo>
                  <a:lnTo>
                    <a:pt x="2805" y="77"/>
                  </a:lnTo>
                  <a:lnTo>
                    <a:pt x="2787" y="77"/>
                  </a:lnTo>
                  <a:lnTo>
                    <a:pt x="2766" y="77"/>
                  </a:lnTo>
                  <a:lnTo>
                    <a:pt x="2748" y="77"/>
                  </a:lnTo>
                  <a:lnTo>
                    <a:pt x="2692" y="77"/>
                  </a:lnTo>
                  <a:lnTo>
                    <a:pt x="2631" y="77"/>
                  </a:lnTo>
                  <a:lnTo>
                    <a:pt x="2559" y="77"/>
                  </a:lnTo>
                  <a:lnTo>
                    <a:pt x="2482" y="77"/>
                  </a:lnTo>
                  <a:lnTo>
                    <a:pt x="2400" y="77"/>
                  </a:lnTo>
                  <a:lnTo>
                    <a:pt x="2315" y="77"/>
                  </a:lnTo>
                  <a:lnTo>
                    <a:pt x="2225" y="77"/>
                  </a:lnTo>
                  <a:lnTo>
                    <a:pt x="2136" y="77"/>
                  </a:lnTo>
                  <a:lnTo>
                    <a:pt x="2028" y="77"/>
                  </a:lnTo>
                  <a:lnTo>
                    <a:pt x="1920" y="77"/>
                  </a:lnTo>
                  <a:lnTo>
                    <a:pt x="1818" y="77"/>
                  </a:lnTo>
                  <a:lnTo>
                    <a:pt x="1718" y="77"/>
                  </a:lnTo>
                  <a:lnTo>
                    <a:pt x="1623" y="77"/>
                  </a:lnTo>
                  <a:lnTo>
                    <a:pt x="1538" y="77"/>
                  </a:lnTo>
                  <a:lnTo>
                    <a:pt x="1462" y="77"/>
                  </a:lnTo>
                  <a:lnTo>
                    <a:pt x="1397" y="77"/>
                  </a:lnTo>
                  <a:lnTo>
                    <a:pt x="1305" y="77"/>
                  </a:lnTo>
                  <a:lnTo>
                    <a:pt x="1246" y="77"/>
                  </a:lnTo>
                  <a:lnTo>
                    <a:pt x="1208" y="77"/>
                  </a:lnTo>
                  <a:lnTo>
                    <a:pt x="1180" y="77"/>
                  </a:lnTo>
                  <a:lnTo>
                    <a:pt x="1156" y="77"/>
                  </a:lnTo>
                  <a:lnTo>
                    <a:pt x="1126" y="77"/>
                  </a:lnTo>
                  <a:lnTo>
                    <a:pt x="1077" y="77"/>
                  </a:lnTo>
                  <a:lnTo>
                    <a:pt x="1005" y="77"/>
                  </a:lnTo>
                  <a:lnTo>
                    <a:pt x="992" y="77"/>
                  </a:lnTo>
                  <a:lnTo>
                    <a:pt x="982" y="77"/>
                  </a:lnTo>
                  <a:lnTo>
                    <a:pt x="969" y="77"/>
                  </a:lnTo>
                  <a:lnTo>
                    <a:pt x="956" y="77"/>
                  </a:lnTo>
                  <a:lnTo>
                    <a:pt x="941" y="77"/>
                  </a:lnTo>
                  <a:lnTo>
                    <a:pt x="928" y="77"/>
                  </a:lnTo>
                  <a:lnTo>
                    <a:pt x="913" y="77"/>
                  </a:lnTo>
                  <a:lnTo>
                    <a:pt x="900" y="77"/>
                  </a:lnTo>
                  <a:lnTo>
                    <a:pt x="454" y="77"/>
                  </a:lnTo>
                  <a:lnTo>
                    <a:pt x="0" y="77"/>
                  </a:lnTo>
                </a:path>
              </a:pathLst>
            </a:custGeom>
            <a:solidFill>
              <a:srgbClr val="DE8002"/>
            </a:solidFill>
            <a:ln w="0">
              <a:solidFill>
                <a:srgbClr val="000000"/>
              </a:solidFill>
              <a:prstDash val="solid"/>
              <a:round/>
              <a:headEnd/>
              <a:tailEnd/>
            </a:ln>
          </p:spPr>
          <p:txBody>
            <a:bodyPr wrap="none" lIns="0" tIns="0" rIns="0" bIns="0">
              <a:spAutoFit/>
            </a:bodyPr>
            <a:lstStyle/>
            <a:p>
              <a:endParaRPr lang="en-US"/>
            </a:p>
          </p:txBody>
        </p:sp>
        <p:sp>
          <p:nvSpPr>
            <p:cNvPr id="10272" name="Freeform 32"/>
            <p:cNvSpPr>
              <a:spLocks/>
            </p:cNvSpPr>
            <p:nvPr/>
          </p:nvSpPr>
          <p:spPr bwMode="auto">
            <a:xfrm>
              <a:off x="2617" y="1795"/>
              <a:ext cx="2677" cy="116"/>
            </a:xfrm>
            <a:custGeom>
              <a:avLst/>
              <a:gdLst>
                <a:gd name="T0" fmla="*/ 0 w 2968"/>
                <a:gd name="T1" fmla="*/ 145 h 145"/>
                <a:gd name="T2" fmla="*/ 530 w 2968"/>
                <a:gd name="T3" fmla="*/ 34 h 145"/>
                <a:gd name="T4" fmla="*/ 573 w 2968"/>
                <a:gd name="T5" fmla="*/ 29 h 145"/>
                <a:gd name="T6" fmla="*/ 618 w 2968"/>
                <a:gd name="T7" fmla="*/ 24 h 145"/>
                <a:gd name="T8" fmla="*/ 658 w 2968"/>
                <a:gd name="T9" fmla="*/ 17 h 145"/>
                <a:gd name="T10" fmla="*/ 702 w 2968"/>
                <a:gd name="T11" fmla="*/ 10 h 145"/>
                <a:gd name="T12" fmla="*/ 746 w 2968"/>
                <a:gd name="T13" fmla="*/ 5 h 145"/>
                <a:gd name="T14" fmla="*/ 787 w 2968"/>
                <a:gd name="T15" fmla="*/ 3 h 145"/>
                <a:gd name="T16" fmla="*/ 830 w 2968"/>
                <a:gd name="T17" fmla="*/ 0 h 145"/>
                <a:gd name="T18" fmla="*/ 873 w 2968"/>
                <a:gd name="T19" fmla="*/ 5 h 145"/>
                <a:gd name="T20" fmla="*/ 1135 w 2968"/>
                <a:gd name="T21" fmla="*/ 34 h 145"/>
                <a:gd name="T22" fmla="*/ 1220 w 2968"/>
                <a:gd name="T23" fmla="*/ 60 h 145"/>
                <a:gd name="T24" fmla="*/ 1302 w 2968"/>
                <a:gd name="T25" fmla="*/ 85 h 145"/>
                <a:gd name="T26" fmla="*/ 1401 w 2968"/>
                <a:gd name="T27" fmla="*/ 97 h 145"/>
                <a:gd name="T28" fmla="*/ 1461 w 2968"/>
                <a:gd name="T29" fmla="*/ 105 h 145"/>
                <a:gd name="T30" fmla="*/ 1931 w 2968"/>
                <a:gd name="T31" fmla="*/ 107 h 145"/>
                <a:gd name="T32" fmla="*/ 2153 w 2968"/>
                <a:gd name="T33" fmla="*/ 109 h 145"/>
                <a:gd name="T34" fmla="*/ 2529 w 2968"/>
                <a:gd name="T35" fmla="*/ 113 h 145"/>
                <a:gd name="T36" fmla="*/ 2968 w 2968"/>
                <a:gd name="T37" fmla="*/ 145 h 145"/>
                <a:gd name="T38" fmla="*/ 0 w 2968"/>
                <a:gd name="T39"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8" h="145">
                  <a:moveTo>
                    <a:pt x="0" y="145"/>
                  </a:moveTo>
                  <a:lnTo>
                    <a:pt x="530" y="34"/>
                  </a:lnTo>
                  <a:lnTo>
                    <a:pt x="573" y="29"/>
                  </a:lnTo>
                  <a:lnTo>
                    <a:pt x="618" y="24"/>
                  </a:lnTo>
                  <a:lnTo>
                    <a:pt x="658" y="17"/>
                  </a:lnTo>
                  <a:lnTo>
                    <a:pt x="702" y="10"/>
                  </a:lnTo>
                  <a:lnTo>
                    <a:pt x="746" y="5"/>
                  </a:lnTo>
                  <a:lnTo>
                    <a:pt x="787" y="3"/>
                  </a:lnTo>
                  <a:lnTo>
                    <a:pt x="830" y="0"/>
                  </a:lnTo>
                  <a:lnTo>
                    <a:pt x="873" y="5"/>
                  </a:lnTo>
                  <a:lnTo>
                    <a:pt x="1135" y="34"/>
                  </a:lnTo>
                  <a:lnTo>
                    <a:pt x="1220" y="60"/>
                  </a:lnTo>
                  <a:lnTo>
                    <a:pt x="1302" y="85"/>
                  </a:lnTo>
                  <a:lnTo>
                    <a:pt x="1401" y="97"/>
                  </a:lnTo>
                  <a:lnTo>
                    <a:pt x="1461" y="105"/>
                  </a:lnTo>
                  <a:lnTo>
                    <a:pt x="1931" y="107"/>
                  </a:lnTo>
                  <a:lnTo>
                    <a:pt x="2153" y="109"/>
                  </a:lnTo>
                  <a:lnTo>
                    <a:pt x="2529" y="113"/>
                  </a:lnTo>
                  <a:lnTo>
                    <a:pt x="2968" y="145"/>
                  </a:lnTo>
                  <a:lnTo>
                    <a:pt x="0" y="145"/>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10273" name="Freeform 33"/>
            <p:cNvSpPr>
              <a:spLocks/>
            </p:cNvSpPr>
            <p:nvPr/>
          </p:nvSpPr>
          <p:spPr bwMode="auto">
            <a:xfrm>
              <a:off x="2701" y="2009"/>
              <a:ext cx="2603" cy="131"/>
            </a:xfrm>
            <a:custGeom>
              <a:avLst/>
              <a:gdLst>
                <a:gd name="T0" fmla="*/ 0 w 3056"/>
                <a:gd name="T1" fmla="*/ 154 h 154"/>
                <a:gd name="T2" fmla="*/ 374 w 3056"/>
                <a:gd name="T3" fmla="*/ 141 h 154"/>
                <a:gd name="T4" fmla="*/ 500 w 3056"/>
                <a:gd name="T5" fmla="*/ 113 h 154"/>
                <a:gd name="T6" fmla="*/ 600 w 3056"/>
                <a:gd name="T7" fmla="*/ 28 h 154"/>
                <a:gd name="T8" fmla="*/ 718 w 3056"/>
                <a:gd name="T9" fmla="*/ 0 h 154"/>
                <a:gd name="T10" fmla="*/ 1226 w 3056"/>
                <a:gd name="T11" fmla="*/ 13 h 154"/>
                <a:gd name="T12" fmla="*/ 1249 w 3056"/>
                <a:gd name="T13" fmla="*/ 18 h 154"/>
                <a:gd name="T14" fmla="*/ 1269 w 3056"/>
                <a:gd name="T15" fmla="*/ 20 h 154"/>
                <a:gd name="T16" fmla="*/ 1290 w 3056"/>
                <a:gd name="T17" fmla="*/ 26 h 154"/>
                <a:gd name="T18" fmla="*/ 1313 w 3056"/>
                <a:gd name="T19" fmla="*/ 28 h 154"/>
                <a:gd name="T20" fmla="*/ 1333 w 3056"/>
                <a:gd name="T21" fmla="*/ 33 h 154"/>
                <a:gd name="T22" fmla="*/ 1354 w 3056"/>
                <a:gd name="T23" fmla="*/ 38 h 154"/>
                <a:gd name="T24" fmla="*/ 1374 w 3056"/>
                <a:gd name="T25" fmla="*/ 43 h 154"/>
                <a:gd name="T26" fmla="*/ 1395 w 3056"/>
                <a:gd name="T27" fmla="*/ 49 h 154"/>
                <a:gd name="T28" fmla="*/ 1544 w 3056"/>
                <a:gd name="T29" fmla="*/ 92 h 154"/>
                <a:gd name="T30" fmla="*/ 1702 w 3056"/>
                <a:gd name="T31" fmla="*/ 133 h 154"/>
                <a:gd name="T32" fmla="*/ 2243 w 3056"/>
                <a:gd name="T33" fmla="*/ 143 h 154"/>
                <a:gd name="T34" fmla="*/ 2889 w 3056"/>
                <a:gd name="T35" fmla="*/ 143 h 154"/>
                <a:gd name="T36" fmla="*/ 3056 w 3056"/>
                <a:gd name="T37" fmla="*/ 154 h 154"/>
                <a:gd name="T38" fmla="*/ 0 w 3056"/>
                <a:gd name="T39"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56" h="154">
                  <a:moveTo>
                    <a:pt x="0" y="154"/>
                  </a:moveTo>
                  <a:lnTo>
                    <a:pt x="374" y="141"/>
                  </a:lnTo>
                  <a:lnTo>
                    <a:pt x="500" y="113"/>
                  </a:lnTo>
                  <a:lnTo>
                    <a:pt x="600" y="28"/>
                  </a:lnTo>
                  <a:lnTo>
                    <a:pt x="718" y="0"/>
                  </a:lnTo>
                  <a:lnTo>
                    <a:pt x="1226" y="13"/>
                  </a:lnTo>
                  <a:lnTo>
                    <a:pt x="1249" y="18"/>
                  </a:lnTo>
                  <a:lnTo>
                    <a:pt x="1269" y="20"/>
                  </a:lnTo>
                  <a:lnTo>
                    <a:pt x="1290" y="26"/>
                  </a:lnTo>
                  <a:lnTo>
                    <a:pt x="1313" y="28"/>
                  </a:lnTo>
                  <a:lnTo>
                    <a:pt x="1333" y="33"/>
                  </a:lnTo>
                  <a:lnTo>
                    <a:pt x="1354" y="38"/>
                  </a:lnTo>
                  <a:lnTo>
                    <a:pt x="1374" y="43"/>
                  </a:lnTo>
                  <a:lnTo>
                    <a:pt x="1395" y="49"/>
                  </a:lnTo>
                  <a:lnTo>
                    <a:pt x="1544" y="92"/>
                  </a:lnTo>
                  <a:lnTo>
                    <a:pt x="1702" y="133"/>
                  </a:lnTo>
                  <a:lnTo>
                    <a:pt x="2243" y="143"/>
                  </a:lnTo>
                  <a:lnTo>
                    <a:pt x="2889" y="143"/>
                  </a:lnTo>
                  <a:lnTo>
                    <a:pt x="3056" y="154"/>
                  </a:lnTo>
                  <a:lnTo>
                    <a:pt x="0" y="154"/>
                  </a:lnTo>
                </a:path>
              </a:pathLst>
            </a:custGeom>
            <a:solidFill>
              <a:srgbClr val="FF9B9B"/>
            </a:solidFill>
            <a:ln w="0">
              <a:solidFill>
                <a:srgbClr val="000000"/>
              </a:solidFill>
              <a:prstDash val="solid"/>
              <a:round/>
              <a:headEnd/>
              <a:tailEnd/>
            </a:ln>
          </p:spPr>
          <p:txBody>
            <a:bodyPr wrap="none" lIns="0" tIns="0" rIns="0" bIns="0">
              <a:spAutoFit/>
            </a:bodyPr>
            <a:lstStyle/>
            <a:p>
              <a:endParaRPr lang="en-US"/>
            </a:p>
          </p:txBody>
        </p:sp>
        <p:sp>
          <p:nvSpPr>
            <p:cNvPr id="10274" name="Freeform 34"/>
            <p:cNvSpPr>
              <a:spLocks/>
            </p:cNvSpPr>
            <p:nvPr/>
          </p:nvSpPr>
          <p:spPr bwMode="auto">
            <a:xfrm>
              <a:off x="2681" y="2238"/>
              <a:ext cx="2621" cy="148"/>
            </a:xfrm>
            <a:custGeom>
              <a:avLst/>
              <a:gdLst>
                <a:gd name="T0" fmla="*/ 410 w 3077"/>
                <a:gd name="T1" fmla="*/ 226 h 239"/>
                <a:gd name="T2" fmla="*/ 1044 w 3077"/>
                <a:gd name="T3" fmla="*/ 113 h 239"/>
                <a:gd name="T4" fmla="*/ 1484 w 3077"/>
                <a:gd name="T5" fmla="*/ 0 h 239"/>
                <a:gd name="T6" fmla="*/ 2064 w 3077"/>
                <a:gd name="T7" fmla="*/ 5 h 239"/>
                <a:gd name="T8" fmla="*/ 2107 w 3077"/>
                <a:gd name="T9" fmla="*/ 11 h 239"/>
                <a:gd name="T10" fmla="*/ 2154 w 3077"/>
                <a:gd name="T11" fmla="*/ 21 h 239"/>
                <a:gd name="T12" fmla="*/ 2202 w 3077"/>
                <a:gd name="T13" fmla="*/ 44 h 239"/>
                <a:gd name="T14" fmla="*/ 2246 w 3077"/>
                <a:gd name="T15" fmla="*/ 77 h 239"/>
                <a:gd name="T16" fmla="*/ 2279 w 3077"/>
                <a:gd name="T17" fmla="*/ 105 h 239"/>
                <a:gd name="T18" fmla="*/ 2313 w 3077"/>
                <a:gd name="T19" fmla="*/ 134 h 239"/>
                <a:gd name="T20" fmla="*/ 2346 w 3077"/>
                <a:gd name="T21" fmla="*/ 159 h 239"/>
                <a:gd name="T22" fmla="*/ 2379 w 3077"/>
                <a:gd name="T23" fmla="*/ 177 h 239"/>
                <a:gd name="T24" fmla="*/ 2407 w 3077"/>
                <a:gd name="T25" fmla="*/ 190 h 239"/>
                <a:gd name="T26" fmla="*/ 2438 w 3077"/>
                <a:gd name="T27" fmla="*/ 198 h 239"/>
                <a:gd name="T28" fmla="*/ 2466 w 3077"/>
                <a:gd name="T29" fmla="*/ 205 h 239"/>
                <a:gd name="T30" fmla="*/ 2502 w 3077"/>
                <a:gd name="T31" fmla="*/ 208 h 239"/>
                <a:gd name="T32" fmla="*/ 2523 w 3077"/>
                <a:gd name="T33" fmla="*/ 210 h 239"/>
                <a:gd name="T34" fmla="*/ 2536 w 3077"/>
                <a:gd name="T35" fmla="*/ 210 h 239"/>
                <a:gd name="T36" fmla="*/ 2566 w 3077"/>
                <a:gd name="T37" fmla="*/ 210 h 239"/>
                <a:gd name="T38" fmla="*/ 2615 w 3077"/>
                <a:gd name="T39" fmla="*/ 205 h 239"/>
                <a:gd name="T40" fmla="*/ 2633 w 3077"/>
                <a:gd name="T41" fmla="*/ 193 h 239"/>
                <a:gd name="T42" fmla="*/ 2643 w 3077"/>
                <a:gd name="T43" fmla="*/ 175 h 239"/>
                <a:gd name="T44" fmla="*/ 2654 w 3077"/>
                <a:gd name="T45" fmla="*/ 159 h 239"/>
                <a:gd name="T46" fmla="*/ 2674 w 3077"/>
                <a:gd name="T47" fmla="*/ 159 h 239"/>
                <a:gd name="T48" fmla="*/ 2684 w 3077"/>
                <a:gd name="T49" fmla="*/ 172 h 239"/>
                <a:gd name="T50" fmla="*/ 2689 w 3077"/>
                <a:gd name="T51" fmla="*/ 187 h 239"/>
                <a:gd name="T52" fmla="*/ 2695 w 3077"/>
                <a:gd name="T53" fmla="*/ 200 h 239"/>
                <a:gd name="T54" fmla="*/ 2723 w 3077"/>
                <a:gd name="T55" fmla="*/ 210 h 239"/>
                <a:gd name="T56" fmla="*/ 2810 w 3077"/>
                <a:gd name="T57" fmla="*/ 221 h 239"/>
                <a:gd name="T58" fmla="*/ 2925 w 3077"/>
                <a:gd name="T59" fmla="*/ 228 h 239"/>
                <a:gd name="T60" fmla="*/ 3033 w 3077"/>
                <a:gd name="T61" fmla="*/ 234 h 239"/>
                <a:gd name="T62" fmla="*/ 2592 w 3077"/>
                <a:gd name="T63" fmla="*/ 239 h 239"/>
                <a:gd name="T64" fmla="*/ 1697 w 3077"/>
                <a:gd name="T65" fmla="*/ 239 h 239"/>
                <a:gd name="T66" fmla="*/ 328 w 3077"/>
                <a:gd name="T67" fmla="*/ 23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77" h="239">
                  <a:moveTo>
                    <a:pt x="0" y="239"/>
                  </a:moveTo>
                  <a:lnTo>
                    <a:pt x="410" y="226"/>
                  </a:lnTo>
                  <a:lnTo>
                    <a:pt x="738" y="193"/>
                  </a:lnTo>
                  <a:lnTo>
                    <a:pt x="1044" y="113"/>
                  </a:lnTo>
                  <a:lnTo>
                    <a:pt x="1338" y="21"/>
                  </a:lnTo>
                  <a:lnTo>
                    <a:pt x="1484" y="0"/>
                  </a:lnTo>
                  <a:lnTo>
                    <a:pt x="2038" y="0"/>
                  </a:lnTo>
                  <a:lnTo>
                    <a:pt x="2064" y="5"/>
                  </a:lnTo>
                  <a:lnTo>
                    <a:pt x="2084" y="8"/>
                  </a:lnTo>
                  <a:lnTo>
                    <a:pt x="2107" y="11"/>
                  </a:lnTo>
                  <a:lnTo>
                    <a:pt x="2131" y="16"/>
                  </a:lnTo>
                  <a:lnTo>
                    <a:pt x="2154" y="21"/>
                  </a:lnTo>
                  <a:lnTo>
                    <a:pt x="2179" y="31"/>
                  </a:lnTo>
                  <a:lnTo>
                    <a:pt x="2202" y="44"/>
                  </a:lnTo>
                  <a:lnTo>
                    <a:pt x="2231" y="64"/>
                  </a:lnTo>
                  <a:lnTo>
                    <a:pt x="2246" y="77"/>
                  </a:lnTo>
                  <a:lnTo>
                    <a:pt x="2264" y="93"/>
                  </a:lnTo>
                  <a:lnTo>
                    <a:pt x="2279" y="105"/>
                  </a:lnTo>
                  <a:lnTo>
                    <a:pt x="2297" y="121"/>
                  </a:lnTo>
                  <a:lnTo>
                    <a:pt x="2313" y="134"/>
                  </a:lnTo>
                  <a:lnTo>
                    <a:pt x="2331" y="146"/>
                  </a:lnTo>
                  <a:lnTo>
                    <a:pt x="2346" y="159"/>
                  </a:lnTo>
                  <a:lnTo>
                    <a:pt x="2364" y="169"/>
                  </a:lnTo>
                  <a:lnTo>
                    <a:pt x="2379" y="177"/>
                  </a:lnTo>
                  <a:lnTo>
                    <a:pt x="2392" y="182"/>
                  </a:lnTo>
                  <a:lnTo>
                    <a:pt x="2407" y="190"/>
                  </a:lnTo>
                  <a:lnTo>
                    <a:pt x="2423" y="193"/>
                  </a:lnTo>
                  <a:lnTo>
                    <a:pt x="2438" y="198"/>
                  </a:lnTo>
                  <a:lnTo>
                    <a:pt x="2454" y="203"/>
                  </a:lnTo>
                  <a:lnTo>
                    <a:pt x="2466" y="205"/>
                  </a:lnTo>
                  <a:lnTo>
                    <a:pt x="2482" y="208"/>
                  </a:lnTo>
                  <a:lnTo>
                    <a:pt x="2502" y="208"/>
                  </a:lnTo>
                  <a:lnTo>
                    <a:pt x="2515" y="210"/>
                  </a:lnTo>
                  <a:lnTo>
                    <a:pt x="2523" y="210"/>
                  </a:lnTo>
                  <a:lnTo>
                    <a:pt x="2528" y="210"/>
                  </a:lnTo>
                  <a:lnTo>
                    <a:pt x="2536" y="210"/>
                  </a:lnTo>
                  <a:lnTo>
                    <a:pt x="2548" y="210"/>
                  </a:lnTo>
                  <a:lnTo>
                    <a:pt x="2566" y="210"/>
                  </a:lnTo>
                  <a:lnTo>
                    <a:pt x="2595" y="210"/>
                  </a:lnTo>
                  <a:lnTo>
                    <a:pt x="2615" y="205"/>
                  </a:lnTo>
                  <a:lnTo>
                    <a:pt x="2625" y="200"/>
                  </a:lnTo>
                  <a:lnTo>
                    <a:pt x="2633" y="193"/>
                  </a:lnTo>
                  <a:lnTo>
                    <a:pt x="2638" y="182"/>
                  </a:lnTo>
                  <a:lnTo>
                    <a:pt x="2643" y="175"/>
                  </a:lnTo>
                  <a:lnTo>
                    <a:pt x="2646" y="167"/>
                  </a:lnTo>
                  <a:lnTo>
                    <a:pt x="2654" y="159"/>
                  </a:lnTo>
                  <a:lnTo>
                    <a:pt x="2664" y="157"/>
                  </a:lnTo>
                  <a:lnTo>
                    <a:pt x="2674" y="159"/>
                  </a:lnTo>
                  <a:lnTo>
                    <a:pt x="2682" y="164"/>
                  </a:lnTo>
                  <a:lnTo>
                    <a:pt x="2684" y="172"/>
                  </a:lnTo>
                  <a:lnTo>
                    <a:pt x="2687" y="180"/>
                  </a:lnTo>
                  <a:lnTo>
                    <a:pt x="2689" y="187"/>
                  </a:lnTo>
                  <a:lnTo>
                    <a:pt x="2689" y="195"/>
                  </a:lnTo>
                  <a:lnTo>
                    <a:pt x="2695" y="200"/>
                  </a:lnTo>
                  <a:lnTo>
                    <a:pt x="2702" y="208"/>
                  </a:lnTo>
                  <a:lnTo>
                    <a:pt x="2723" y="210"/>
                  </a:lnTo>
                  <a:lnTo>
                    <a:pt x="2761" y="216"/>
                  </a:lnTo>
                  <a:lnTo>
                    <a:pt x="2810" y="221"/>
                  </a:lnTo>
                  <a:lnTo>
                    <a:pt x="2866" y="223"/>
                  </a:lnTo>
                  <a:lnTo>
                    <a:pt x="2925" y="228"/>
                  </a:lnTo>
                  <a:lnTo>
                    <a:pt x="2982" y="231"/>
                  </a:lnTo>
                  <a:lnTo>
                    <a:pt x="3033" y="234"/>
                  </a:lnTo>
                  <a:lnTo>
                    <a:pt x="3077" y="239"/>
                  </a:lnTo>
                  <a:lnTo>
                    <a:pt x="2592" y="239"/>
                  </a:lnTo>
                  <a:lnTo>
                    <a:pt x="2295" y="239"/>
                  </a:lnTo>
                  <a:lnTo>
                    <a:pt x="1697" y="239"/>
                  </a:lnTo>
                  <a:lnTo>
                    <a:pt x="1044" y="239"/>
                  </a:lnTo>
                  <a:lnTo>
                    <a:pt x="328" y="239"/>
                  </a:lnTo>
                  <a:lnTo>
                    <a:pt x="0" y="239"/>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10275" name="Freeform 35"/>
            <p:cNvSpPr>
              <a:spLocks/>
            </p:cNvSpPr>
            <p:nvPr/>
          </p:nvSpPr>
          <p:spPr bwMode="auto">
            <a:xfrm>
              <a:off x="2707" y="2485"/>
              <a:ext cx="2595" cy="99"/>
            </a:xfrm>
            <a:custGeom>
              <a:avLst/>
              <a:gdLst>
                <a:gd name="T0" fmla="*/ 0 w 3046"/>
                <a:gd name="T1" fmla="*/ 118 h 118"/>
                <a:gd name="T2" fmla="*/ 490 w 3046"/>
                <a:gd name="T3" fmla="*/ 118 h 118"/>
                <a:gd name="T4" fmla="*/ 625 w 3046"/>
                <a:gd name="T5" fmla="*/ 92 h 118"/>
                <a:gd name="T6" fmla="*/ 725 w 3046"/>
                <a:gd name="T7" fmla="*/ 87 h 118"/>
                <a:gd name="T8" fmla="*/ 818 w 3046"/>
                <a:gd name="T9" fmla="*/ 118 h 118"/>
                <a:gd name="T10" fmla="*/ 905 w 3046"/>
                <a:gd name="T11" fmla="*/ 100 h 118"/>
                <a:gd name="T12" fmla="*/ 989 w 3046"/>
                <a:gd name="T13" fmla="*/ 87 h 118"/>
                <a:gd name="T14" fmla="*/ 1074 w 3046"/>
                <a:gd name="T15" fmla="*/ 87 h 118"/>
                <a:gd name="T16" fmla="*/ 1148 w 3046"/>
                <a:gd name="T17" fmla="*/ 118 h 118"/>
                <a:gd name="T18" fmla="*/ 1187 w 3046"/>
                <a:gd name="T19" fmla="*/ 118 h 118"/>
                <a:gd name="T20" fmla="*/ 1261 w 3046"/>
                <a:gd name="T21" fmla="*/ 87 h 118"/>
                <a:gd name="T22" fmla="*/ 1366 w 3046"/>
                <a:gd name="T23" fmla="*/ 66 h 118"/>
                <a:gd name="T24" fmla="*/ 1469 w 3046"/>
                <a:gd name="T25" fmla="*/ 79 h 118"/>
                <a:gd name="T26" fmla="*/ 1564 w 3046"/>
                <a:gd name="T27" fmla="*/ 118 h 118"/>
                <a:gd name="T28" fmla="*/ 1782 w 3046"/>
                <a:gd name="T29" fmla="*/ 59 h 118"/>
                <a:gd name="T30" fmla="*/ 1866 w 3046"/>
                <a:gd name="T31" fmla="*/ 54 h 118"/>
                <a:gd name="T32" fmla="*/ 1912 w 3046"/>
                <a:gd name="T33" fmla="*/ 87 h 118"/>
                <a:gd name="T34" fmla="*/ 1933 w 3046"/>
                <a:gd name="T35" fmla="*/ 118 h 118"/>
                <a:gd name="T36" fmla="*/ 2079 w 3046"/>
                <a:gd name="T37" fmla="*/ 46 h 118"/>
                <a:gd name="T38" fmla="*/ 2092 w 3046"/>
                <a:gd name="T39" fmla="*/ 41 h 118"/>
                <a:gd name="T40" fmla="*/ 2107 w 3046"/>
                <a:gd name="T41" fmla="*/ 36 h 118"/>
                <a:gd name="T42" fmla="*/ 2120 w 3046"/>
                <a:gd name="T43" fmla="*/ 31 h 118"/>
                <a:gd name="T44" fmla="*/ 2133 w 3046"/>
                <a:gd name="T45" fmla="*/ 25 h 118"/>
                <a:gd name="T46" fmla="*/ 2146 w 3046"/>
                <a:gd name="T47" fmla="*/ 20 h 118"/>
                <a:gd name="T48" fmla="*/ 2161 w 3046"/>
                <a:gd name="T49" fmla="*/ 15 h 118"/>
                <a:gd name="T50" fmla="*/ 2176 w 3046"/>
                <a:gd name="T51" fmla="*/ 10 h 118"/>
                <a:gd name="T52" fmla="*/ 2192 w 3046"/>
                <a:gd name="T53" fmla="*/ 7 h 118"/>
                <a:gd name="T54" fmla="*/ 2205 w 3046"/>
                <a:gd name="T55" fmla="*/ 5 h 118"/>
                <a:gd name="T56" fmla="*/ 2217 w 3046"/>
                <a:gd name="T57" fmla="*/ 2 h 118"/>
                <a:gd name="T58" fmla="*/ 2230 w 3046"/>
                <a:gd name="T59" fmla="*/ 0 h 118"/>
                <a:gd name="T60" fmla="*/ 2241 w 3046"/>
                <a:gd name="T61" fmla="*/ 0 h 118"/>
                <a:gd name="T62" fmla="*/ 2253 w 3046"/>
                <a:gd name="T63" fmla="*/ 0 h 118"/>
                <a:gd name="T64" fmla="*/ 2266 w 3046"/>
                <a:gd name="T65" fmla="*/ 0 h 118"/>
                <a:gd name="T66" fmla="*/ 2279 w 3046"/>
                <a:gd name="T67" fmla="*/ 2 h 118"/>
                <a:gd name="T68" fmla="*/ 2292 w 3046"/>
                <a:gd name="T69" fmla="*/ 5 h 118"/>
                <a:gd name="T70" fmla="*/ 2441 w 3046"/>
                <a:gd name="T71" fmla="*/ 54 h 118"/>
                <a:gd name="T72" fmla="*/ 2458 w 3046"/>
                <a:gd name="T73" fmla="*/ 59 h 118"/>
                <a:gd name="T74" fmla="*/ 2474 w 3046"/>
                <a:gd name="T75" fmla="*/ 64 h 118"/>
                <a:gd name="T76" fmla="*/ 2492 w 3046"/>
                <a:gd name="T77" fmla="*/ 69 h 118"/>
                <a:gd name="T78" fmla="*/ 2507 w 3046"/>
                <a:gd name="T79" fmla="*/ 74 h 118"/>
                <a:gd name="T80" fmla="*/ 2523 w 3046"/>
                <a:gd name="T81" fmla="*/ 79 h 118"/>
                <a:gd name="T82" fmla="*/ 2543 w 3046"/>
                <a:gd name="T83" fmla="*/ 82 h 118"/>
                <a:gd name="T84" fmla="*/ 2564 w 3046"/>
                <a:gd name="T85" fmla="*/ 87 h 118"/>
                <a:gd name="T86" fmla="*/ 2589 w 3046"/>
                <a:gd name="T87" fmla="*/ 89 h 118"/>
                <a:gd name="T88" fmla="*/ 2797 w 3046"/>
                <a:gd name="T89" fmla="*/ 92 h 118"/>
                <a:gd name="T90" fmla="*/ 2902 w 3046"/>
                <a:gd name="T91" fmla="*/ 100 h 118"/>
                <a:gd name="T92" fmla="*/ 3046 w 3046"/>
                <a:gd name="T93" fmla="*/ 118 h 118"/>
                <a:gd name="T94" fmla="*/ 0 w 3046"/>
                <a:gd name="T9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46" h="118">
                  <a:moveTo>
                    <a:pt x="0" y="118"/>
                  </a:moveTo>
                  <a:lnTo>
                    <a:pt x="490" y="118"/>
                  </a:lnTo>
                  <a:lnTo>
                    <a:pt x="625" y="92"/>
                  </a:lnTo>
                  <a:lnTo>
                    <a:pt x="725" y="87"/>
                  </a:lnTo>
                  <a:lnTo>
                    <a:pt x="818" y="118"/>
                  </a:lnTo>
                  <a:lnTo>
                    <a:pt x="905" y="100"/>
                  </a:lnTo>
                  <a:lnTo>
                    <a:pt x="989" y="87"/>
                  </a:lnTo>
                  <a:lnTo>
                    <a:pt x="1074" y="87"/>
                  </a:lnTo>
                  <a:lnTo>
                    <a:pt x="1148" y="118"/>
                  </a:lnTo>
                  <a:lnTo>
                    <a:pt x="1187" y="118"/>
                  </a:lnTo>
                  <a:lnTo>
                    <a:pt x="1261" y="87"/>
                  </a:lnTo>
                  <a:lnTo>
                    <a:pt x="1366" y="66"/>
                  </a:lnTo>
                  <a:lnTo>
                    <a:pt x="1469" y="79"/>
                  </a:lnTo>
                  <a:lnTo>
                    <a:pt x="1564" y="118"/>
                  </a:lnTo>
                  <a:lnTo>
                    <a:pt x="1782" y="59"/>
                  </a:lnTo>
                  <a:lnTo>
                    <a:pt x="1866" y="54"/>
                  </a:lnTo>
                  <a:lnTo>
                    <a:pt x="1912" y="87"/>
                  </a:lnTo>
                  <a:lnTo>
                    <a:pt x="1933" y="118"/>
                  </a:lnTo>
                  <a:lnTo>
                    <a:pt x="2079" y="46"/>
                  </a:lnTo>
                  <a:lnTo>
                    <a:pt x="2092" y="41"/>
                  </a:lnTo>
                  <a:lnTo>
                    <a:pt x="2107" y="36"/>
                  </a:lnTo>
                  <a:lnTo>
                    <a:pt x="2120" y="31"/>
                  </a:lnTo>
                  <a:lnTo>
                    <a:pt x="2133" y="25"/>
                  </a:lnTo>
                  <a:lnTo>
                    <a:pt x="2146" y="20"/>
                  </a:lnTo>
                  <a:lnTo>
                    <a:pt x="2161" y="15"/>
                  </a:lnTo>
                  <a:lnTo>
                    <a:pt x="2176" y="10"/>
                  </a:lnTo>
                  <a:lnTo>
                    <a:pt x="2192" y="7"/>
                  </a:lnTo>
                  <a:lnTo>
                    <a:pt x="2205" y="5"/>
                  </a:lnTo>
                  <a:lnTo>
                    <a:pt x="2217" y="2"/>
                  </a:lnTo>
                  <a:lnTo>
                    <a:pt x="2230" y="0"/>
                  </a:lnTo>
                  <a:lnTo>
                    <a:pt x="2241" y="0"/>
                  </a:lnTo>
                  <a:lnTo>
                    <a:pt x="2253" y="0"/>
                  </a:lnTo>
                  <a:lnTo>
                    <a:pt x="2266" y="0"/>
                  </a:lnTo>
                  <a:lnTo>
                    <a:pt x="2279" y="2"/>
                  </a:lnTo>
                  <a:lnTo>
                    <a:pt x="2292" y="5"/>
                  </a:lnTo>
                  <a:lnTo>
                    <a:pt x="2441" y="54"/>
                  </a:lnTo>
                  <a:lnTo>
                    <a:pt x="2458" y="59"/>
                  </a:lnTo>
                  <a:lnTo>
                    <a:pt x="2474" y="64"/>
                  </a:lnTo>
                  <a:lnTo>
                    <a:pt x="2492" y="69"/>
                  </a:lnTo>
                  <a:lnTo>
                    <a:pt x="2507" y="74"/>
                  </a:lnTo>
                  <a:lnTo>
                    <a:pt x="2523" y="79"/>
                  </a:lnTo>
                  <a:lnTo>
                    <a:pt x="2543" y="82"/>
                  </a:lnTo>
                  <a:lnTo>
                    <a:pt x="2564" y="87"/>
                  </a:lnTo>
                  <a:lnTo>
                    <a:pt x="2589" y="89"/>
                  </a:lnTo>
                  <a:lnTo>
                    <a:pt x="2797" y="92"/>
                  </a:lnTo>
                  <a:lnTo>
                    <a:pt x="2902" y="100"/>
                  </a:lnTo>
                  <a:lnTo>
                    <a:pt x="3046" y="118"/>
                  </a:lnTo>
                  <a:lnTo>
                    <a:pt x="0" y="118"/>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10276" name="Rectangle 36"/>
            <p:cNvSpPr>
              <a:spLocks noChangeArrowheads="1"/>
            </p:cNvSpPr>
            <p:nvPr/>
          </p:nvSpPr>
          <p:spPr bwMode="auto">
            <a:xfrm>
              <a:off x="3681" y="1048"/>
              <a:ext cx="56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lnSpc>
                  <a:spcPct val="90000"/>
                </a:lnSpc>
                <a:spcBef>
                  <a:spcPct val="50000"/>
                </a:spcBef>
              </a:pPr>
              <a:r>
                <a:rPr lang="en-US" altLang="en-US" sz="2000" b="1">
                  <a:solidFill>
                    <a:srgbClr val="FF9900"/>
                  </a:solidFill>
                </a:rPr>
                <a:t>Phases</a:t>
              </a:r>
              <a:endParaRPr lang="en-US" altLang="en-US" sz="2200" b="1">
                <a:solidFill>
                  <a:srgbClr val="FF9900"/>
                </a:solidFill>
              </a:endParaRPr>
            </a:p>
          </p:txBody>
        </p:sp>
        <p:sp>
          <p:nvSpPr>
            <p:cNvPr id="10277" name="Rectangle 37"/>
            <p:cNvSpPr>
              <a:spLocks noChangeArrowheads="1"/>
            </p:cNvSpPr>
            <p:nvPr/>
          </p:nvSpPr>
          <p:spPr bwMode="auto">
            <a:xfrm>
              <a:off x="3647" y="4003"/>
              <a:ext cx="71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lnSpc>
                  <a:spcPct val="90000"/>
                </a:lnSpc>
                <a:spcBef>
                  <a:spcPct val="50000"/>
                </a:spcBef>
              </a:pPr>
              <a:r>
                <a:rPr lang="en-US" altLang="en-US" sz="2000" b="1">
                  <a:solidFill>
                    <a:srgbClr val="FF9900"/>
                  </a:solidFill>
                </a:rPr>
                <a:t>Iterations</a:t>
              </a:r>
              <a:endParaRPr lang="en-US" altLang="en-US" sz="2200" b="1">
                <a:solidFill>
                  <a:srgbClr val="FF9900"/>
                </a:solidFill>
              </a:endParaRPr>
            </a:p>
          </p:txBody>
        </p:sp>
        <p:sp>
          <p:nvSpPr>
            <p:cNvPr id="10278" name="Rectangle 38"/>
            <p:cNvSpPr>
              <a:spLocks noChangeArrowheads="1"/>
            </p:cNvSpPr>
            <p:nvPr/>
          </p:nvSpPr>
          <p:spPr bwMode="auto">
            <a:xfrm>
              <a:off x="3480" y="3734"/>
              <a:ext cx="19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200">
                  <a:solidFill>
                    <a:srgbClr val="000000"/>
                  </a:solidFill>
                </a:rPr>
                <a:t> Iter.</a:t>
              </a:r>
              <a:br>
                <a:rPr lang="en-US" altLang="en-US" sz="1200">
                  <a:solidFill>
                    <a:srgbClr val="000000"/>
                  </a:solidFill>
                </a:rPr>
              </a:br>
              <a:r>
                <a:rPr lang="en-US" altLang="en-US" sz="1200">
                  <a:solidFill>
                    <a:srgbClr val="000000"/>
                  </a:solidFill>
                </a:rPr>
                <a:t>#2</a:t>
              </a:r>
            </a:p>
          </p:txBody>
        </p:sp>
        <p:sp>
          <p:nvSpPr>
            <p:cNvPr id="10279" name="Rectangle 39"/>
            <p:cNvSpPr>
              <a:spLocks noChangeArrowheads="1"/>
            </p:cNvSpPr>
            <p:nvPr/>
          </p:nvSpPr>
          <p:spPr bwMode="auto">
            <a:xfrm>
              <a:off x="3788" y="3734"/>
              <a:ext cx="19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200">
                  <a:solidFill>
                    <a:srgbClr val="000000"/>
                  </a:solidFill>
                </a:rPr>
                <a:t> Iter.</a:t>
              </a:r>
              <a:br>
                <a:rPr lang="en-US" altLang="en-US" sz="1200">
                  <a:solidFill>
                    <a:srgbClr val="000000"/>
                  </a:solidFill>
                </a:rPr>
              </a:br>
              <a:r>
                <a:rPr lang="en-US" altLang="en-US" sz="1200">
                  <a:solidFill>
                    <a:srgbClr val="000000"/>
                  </a:solidFill>
                </a:rPr>
                <a:t>#n</a:t>
              </a:r>
            </a:p>
          </p:txBody>
        </p:sp>
        <p:sp>
          <p:nvSpPr>
            <p:cNvPr id="10280" name="Rectangle 40"/>
            <p:cNvSpPr>
              <a:spLocks noChangeArrowheads="1"/>
            </p:cNvSpPr>
            <p:nvPr/>
          </p:nvSpPr>
          <p:spPr bwMode="auto">
            <a:xfrm>
              <a:off x="4097" y="3734"/>
              <a:ext cx="21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200">
                  <a:solidFill>
                    <a:srgbClr val="000000"/>
                  </a:solidFill>
                </a:rPr>
                <a:t> Iter.</a:t>
              </a:r>
              <a:br>
                <a:rPr lang="en-US" altLang="en-US" sz="1200">
                  <a:solidFill>
                    <a:srgbClr val="000000"/>
                  </a:solidFill>
                </a:rPr>
              </a:br>
              <a:r>
                <a:rPr lang="en-US" altLang="en-US" sz="1200">
                  <a:solidFill>
                    <a:srgbClr val="000000"/>
                  </a:solidFill>
                </a:rPr>
                <a:t>#n+1</a:t>
              </a:r>
            </a:p>
          </p:txBody>
        </p:sp>
        <p:sp>
          <p:nvSpPr>
            <p:cNvPr id="10281" name="Rectangle 41"/>
            <p:cNvSpPr>
              <a:spLocks noChangeArrowheads="1"/>
            </p:cNvSpPr>
            <p:nvPr/>
          </p:nvSpPr>
          <p:spPr bwMode="auto">
            <a:xfrm>
              <a:off x="4385" y="3734"/>
              <a:ext cx="215"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200">
                  <a:solidFill>
                    <a:srgbClr val="000000"/>
                  </a:solidFill>
                </a:rPr>
                <a:t> Iter.</a:t>
              </a:r>
              <a:br>
                <a:rPr lang="en-US" altLang="en-US" sz="1200">
                  <a:solidFill>
                    <a:srgbClr val="000000"/>
                  </a:solidFill>
                </a:rPr>
              </a:br>
              <a:r>
                <a:rPr lang="en-US" altLang="en-US" sz="1200">
                  <a:solidFill>
                    <a:srgbClr val="000000"/>
                  </a:solidFill>
                </a:rPr>
                <a:t>#n+2</a:t>
              </a:r>
            </a:p>
          </p:txBody>
        </p:sp>
        <p:sp>
          <p:nvSpPr>
            <p:cNvPr id="10282" name="Rectangle 42"/>
            <p:cNvSpPr>
              <a:spLocks noChangeArrowheads="1"/>
            </p:cNvSpPr>
            <p:nvPr/>
          </p:nvSpPr>
          <p:spPr bwMode="auto">
            <a:xfrm>
              <a:off x="4734" y="3734"/>
              <a:ext cx="193"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200">
                  <a:solidFill>
                    <a:srgbClr val="000000"/>
                  </a:solidFill>
                </a:rPr>
                <a:t> Iter.</a:t>
              </a:r>
              <a:br>
                <a:rPr lang="en-US" altLang="en-US" sz="1200">
                  <a:solidFill>
                    <a:srgbClr val="000000"/>
                  </a:solidFill>
                </a:rPr>
              </a:br>
              <a:r>
                <a:rPr lang="en-US" altLang="en-US" sz="1200">
                  <a:solidFill>
                    <a:srgbClr val="000000"/>
                  </a:solidFill>
                </a:rPr>
                <a:t>#m</a:t>
              </a:r>
            </a:p>
          </p:txBody>
        </p:sp>
        <p:sp>
          <p:nvSpPr>
            <p:cNvPr id="10283" name="Rectangle 43"/>
            <p:cNvSpPr>
              <a:spLocks noChangeArrowheads="1"/>
            </p:cNvSpPr>
            <p:nvPr/>
          </p:nvSpPr>
          <p:spPr bwMode="auto">
            <a:xfrm>
              <a:off x="5039" y="3734"/>
              <a:ext cx="24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200">
                  <a:solidFill>
                    <a:srgbClr val="000000"/>
                  </a:solidFill>
                </a:rPr>
                <a:t> Iter.</a:t>
              </a:r>
              <a:br>
                <a:rPr lang="en-US" altLang="en-US" sz="1200">
                  <a:solidFill>
                    <a:srgbClr val="000000"/>
                  </a:solidFill>
                </a:rPr>
              </a:br>
              <a:r>
                <a:rPr lang="en-US" altLang="en-US" sz="1200">
                  <a:solidFill>
                    <a:srgbClr val="000000"/>
                  </a:solidFill>
                </a:rPr>
                <a:t>#m+1</a:t>
              </a:r>
            </a:p>
          </p:txBody>
        </p:sp>
        <p:sp>
          <p:nvSpPr>
            <p:cNvPr id="10284" name="Freeform 44"/>
            <p:cNvSpPr>
              <a:spLocks/>
            </p:cNvSpPr>
            <p:nvPr/>
          </p:nvSpPr>
          <p:spPr bwMode="auto">
            <a:xfrm>
              <a:off x="3183" y="2683"/>
              <a:ext cx="2078" cy="120"/>
            </a:xfrm>
            <a:custGeom>
              <a:avLst/>
              <a:gdLst>
                <a:gd name="T0" fmla="*/ 0 w 2440"/>
                <a:gd name="T1" fmla="*/ 141 h 141"/>
                <a:gd name="T2" fmla="*/ 169 w 2440"/>
                <a:gd name="T3" fmla="*/ 139 h 141"/>
                <a:gd name="T4" fmla="*/ 254 w 2440"/>
                <a:gd name="T5" fmla="*/ 141 h 141"/>
                <a:gd name="T6" fmla="*/ 343 w 2440"/>
                <a:gd name="T7" fmla="*/ 141 h 141"/>
                <a:gd name="T8" fmla="*/ 430 w 2440"/>
                <a:gd name="T9" fmla="*/ 139 h 141"/>
                <a:gd name="T10" fmla="*/ 520 w 2440"/>
                <a:gd name="T11" fmla="*/ 139 h 141"/>
                <a:gd name="T12" fmla="*/ 607 w 2440"/>
                <a:gd name="T13" fmla="*/ 136 h 141"/>
                <a:gd name="T14" fmla="*/ 671 w 2440"/>
                <a:gd name="T15" fmla="*/ 141 h 141"/>
                <a:gd name="T16" fmla="*/ 712 w 2440"/>
                <a:gd name="T17" fmla="*/ 141 h 141"/>
                <a:gd name="T18" fmla="*/ 802 w 2440"/>
                <a:gd name="T19" fmla="*/ 139 h 141"/>
                <a:gd name="T20" fmla="*/ 905 w 2440"/>
                <a:gd name="T21" fmla="*/ 141 h 141"/>
                <a:gd name="T22" fmla="*/ 1000 w 2440"/>
                <a:gd name="T23" fmla="*/ 139 h 141"/>
                <a:gd name="T24" fmla="*/ 1089 w 2440"/>
                <a:gd name="T25" fmla="*/ 141 h 141"/>
                <a:gd name="T26" fmla="*/ 1300 w 2440"/>
                <a:gd name="T27" fmla="*/ 141 h 141"/>
                <a:gd name="T28" fmla="*/ 1389 w 2440"/>
                <a:gd name="T29" fmla="*/ 134 h 141"/>
                <a:gd name="T30" fmla="*/ 1435 w 2440"/>
                <a:gd name="T31" fmla="*/ 128 h 141"/>
                <a:gd name="T32" fmla="*/ 1459 w 2440"/>
                <a:gd name="T33" fmla="*/ 126 h 141"/>
                <a:gd name="T34" fmla="*/ 1612 w 2440"/>
                <a:gd name="T35" fmla="*/ 95 h 141"/>
                <a:gd name="T36" fmla="*/ 1733 w 2440"/>
                <a:gd name="T37" fmla="*/ 59 h 141"/>
                <a:gd name="T38" fmla="*/ 1861 w 2440"/>
                <a:gd name="T39" fmla="*/ 36 h 141"/>
                <a:gd name="T40" fmla="*/ 2205 w 2440"/>
                <a:gd name="T41" fmla="*/ 0 h 141"/>
                <a:gd name="T42" fmla="*/ 2340 w 2440"/>
                <a:gd name="T43" fmla="*/ 23 h 141"/>
                <a:gd name="T44" fmla="*/ 2412 w 2440"/>
                <a:gd name="T45" fmla="*/ 75 h 141"/>
                <a:gd name="T46" fmla="*/ 2440 w 2440"/>
                <a:gd name="T47" fmla="*/ 141 h 141"/>
                <a:gd name="T48" fmla="*/ 0 w 2440"/>
                <a:gd name="T49" fmla="*/ 14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0" h="141">
                  <a:moveTo>
                    <a:pt x="0" y="141"/>
                  </a:moveTo>
                  <a:lnTo>
                    <a:pt x="169" y="139"/>
                  </a:lnTo>
                  <a:lnTo>
                    <a:pt x="254" y="141"/>
                  </a:lnTo>
                  <a:lnTo>
                    <a:pt x="343" y="141"/>
                  </a:lnTo>
                  <a:lnTo>
                    <a:pt x="430" y="139"/>
                  </a:lnTo>
                  <a:lnTo>
                    <a:pt x="520" y="139"/>
                  </a:lnTo>
                  <a:lnTo>
                    <a:pt x="607" y="136"/>
                  </a:lnTo>
                  <a:lnTo>
                    <a:pt x="671" y="141"/>
                  </a:lnTo>
                  <a:lnTo>
                    <a:pt x="712" y="141"/>
                  </a:lnTo>
                  <a:lnTo>
                    <a:pt x="802" y="139"/>
                  </a:lnTo>
                  <a:lnTo>
                    <a:pt x="905" y="141"/>
                  </a:lnTo>
                  <a:lnTo>
                    <a:pt x="1000" y="139"/>
                  </a:lnTo>
                  <a:lnTo>
                    <a:pt x="1089" y="141"/>
                  </a:lnTo>
                  <a:lnTo>
                    <a:pt x="1300" y="141"/>
                  </a:lnTo>
                  <a:lnTo>
                    <a:pt x="1389" y="134"/>
                  </a:lnTo>
                  <a:lnTo>
                    <a:pt x="1435" y="128"/>
                  </a:lnTo>
                  <a:lnTo>
                    <a:pt x="1459" y="126"/>
                  </a:lnTo>
                  <a:lnTo>
                    <a:pt x="1612" y="95"/>
                  </a:lnTo>
                  <a:lnTo>
                    <a:pt x="1733" y="59"/>
                  </a:lnTo>
                  <a:lnTo>
                    <a:pt x="1861" y="36"/>
                  </a:lnTo>
                  <a:lnTo>
                    <a:pt x="2205" y="0"/>
                  </a:lnTo>
                  <a:lnTo>
                    <a:pt x="2340" y="23"/>
                  </a:lnTo>
                  <a:lnTo>
                    <a:pt x="2412" y="75"/>
                  </a:lnTo>
                  <a:lnTo>
                    <a:pt x="2440" y="141"/>
                  </a:lnTo>
                  <a:lnTo>
                    <a:pt x="0" y="141"/>
                  </a:lnTo>
                  <a:close/>
                </a:path>
              </a:pathLst>
            </a:custGeom>
            <a:solidFill>
              <a:srgbClr val="FF9B9B"/>
            </a:solidFill>
            <a:ln w="0">
              <a:solidFill>
                <a:srgbClr val="000000"/>
              </a:solidFill>
              <a:round/>
              <a:headEnd/>
              <a:tailEnd/>
            </a:ln>
          </p:spPr>
          <p:txBody>
            <a:bodyPr wrap="none" lIns="0" tIns="0" rIns="0" bIns="0">
              <a:spAutoFit/>
            </a:bodyPr>
            <a:lstStyle/>
            <a:p>
              <a:endParaRPr lang="en-US"/>
            </a:p>
          </p:txBody>
        </p:sp>
        <p:sp>
          <p:nvSpPr>
            <p:cNvPr id="10285" name="Freeform 45"/>
            <p:cNvSpPr>
              <a:spLocks/>
            </p:cNvSpPr>
            <p:nvPr/>
          </p:nvSpPr>
          <p:spPr bwMode="auto">
            <a:xfrm>
              <a:off x="2613" y="1602"/>
              <a:ext cx="2671" cy="94"/>
            </a:xfrm>
            <a:custGeom>
              <a:avLst/>
              <a:gdLst>
                <a:gd name="T0" fmla="*/ 0 w 1911"/>
                <a:gd name="T1" fmla="*/ 63 h 63"/>
                <a:gd name="T2" fmla="*/ 45 w 1911"/>
                <a:gd name="T3" fmla="*/ 50 h 63"/>
                <a:gd name="T4" fmla="*/ 81 w 1911"/>
                <a:gd name="T5" fmla="*/ 36 h 63"/>
                <a:gd name="T6" fmla="*/ 210 w 1911"/>
                <a:gd name="T7" fmla="*/ 0 h 63"/>
                <a:gd name="T8" fmla="*/ 531 w 1911"/>
                <a:gd name="T9" fmla="*/ 8 h 63"/>
                <a:gd name="T10" fmla="*/ 678 w 1911"/>
                <a:gd name="T11" fmla="*/ 25 h 63"/>
                <a:gd name="T12" fmla="*/ 765 w 1911"/>
                <a:gd name="T13" fmla="*/ 36 h 63"/>
                <a:gd name="T14" fmla="*/ 843 w 1911"/>
                <a:gd name="T15" fmla="*/ 47 h 63"/>
                <a:gd name="T16" fmla="*/ 903 w 1911"/>
                <a:gd name="T17" fmla="*/ 57 h 63"/>
                <a:gd name="T18" fmla="*/ 990 w 1911"/>
                <a:gd name="T19" fmla="*/ 53 h 63"/>
                <a:gd name="T20" fmla="*/ 1104 w 1911"/>
                <a:gd name="T21" fmla="*/ 47 h 63"/>
                <a:gd name="T22" fmla="*/ 1377 w 1911"/>
                <a:gd name="T23" fmla="*/ 53 h 63"/>
                <a:gd name="T24" fmla="*/ 1671 w 1911"/>
                <a:gd name="T25" fmla="*/ 58 h 63"/>
                <a:gd name="T26" fmla="*/ 1899 w 1911"/>
                <a:gd name="T27" fmla="*/ 63 h 63"/>
                <a:gd name="T28" fmla="*/ 0 w 1911"/>
                <a:gd name="T29"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1" h="63">
                  <a:moveTo>
                    <a:pt x="0" y="63"/>
                  </a:moveTo>
                  <a:cubicBezTo>
                    <a:pt x="16" y="61"/>
                    <a:pt x="29" y="55"/>
                    <a:pt x="45" y="50"/>
                  </a:cubicBezTo>
                  <a:cubicBezTo>
                    <a:pt x="56" y="46"/>
                    <a:pt x="70" y="40"/>
                    <a:pt x="81" y="36"/>
                  </a:cubicBezTo>
                  <a:cubicBezTo>
                    <a:pt x="123" y="23"/>
                    <a:pt x="167" y="10"/>
                    <a:pt x="210" y="0"/>
                  </a:cubicBezTo>
                  <a:cubicBezTo>
                    <a:pt x="321" y="2"/>
                    <a:pt x="425" y="4"/>
                    <a:pt x="531" y="8"/>
                  </a:cubicBezTo>
                  <a:cubicBezTo>
                    <a:pt x="609" y="17"/>
                    <a:pt x="624" y="23"/>
                    <a:pt x="678" y="25"/>
                  </a:cubicBezTo>
                  <a:cubicBezTo>
                    <a:pt x="707" y="29"/>
                    <a:pt x="737" y="30"/>
                    <a:pt x="765" y="36"/>
                  </a:cubicBezTo>
                  <a:cubicBezTo>
                    <a:pt x="788" y="41"/>
                    <a:pt x="819" y="46"/>
                    <a:pt x="843" y="47"/>
                  </a:cubicBezTo>
                  <a:cubicBezTo>
                    <a:pt x="876" y="51"/>
                    <a:pt x="879" y="56"/>
                    <a:pt x="903" y="57"/>
                  </a:cubicBezTo>
                  <a:cubicBezTo>
                    <a:pt x="909" y="55"/>
                    <a:pt x="990" y="53"/>
                    <a:pt x="990" y="53"/>
                  </a:cubicBezTo>
                  <a:cubicBezTo>
                    <a:pt x="1013" y="51"/>
                    <a:pt x="1040" y="47"/>
                    <a:pt x="1104" y="47"/>
                  </a:cubicBezTo>
                  <a:cubicBezTo>
                    <a:pt x="1200" y="50"/>
                    <a:pt x="1280" y="51"/>
                    <a:pt x="1377" y="53"/>
                  </a:cubicBezTo>
                  <a:cubicBezTo>
                    <a:pt x="1471" y="55"/>
                    <a:pt x="1569" y="57"/>
                    <a:pt x="1671" y="58"/>
                  </a:cubicBezTo>
                  <a:cubicBezTo>
                    <a:pt x="1800" y="59"/>
                    <a:pt x="1911" y="63"/>
                    <a:pt x="1899" y="63"/>
                  </a:cubicBezTo>
                  <a:cubicBezTo>
                    <a:pt x="870" y="63"/>
                    <a:pt x="0" y="63"/>
                    <a:pt x="0" y="63"/>
                  </a:cubicBezTo>
                  <a:close/>
                </a:path>
              </a:pathLst>
            </a:custGeom>
            <a:solidFill>
              <a:srgbClr val="FF9B9B"/>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sp>
          <p:nvSpPr>
            <p:cNvPr id="10286" name="Freeform 46"/>
            <p:cNvSpPr>
              <a:spLocks/>
            </p:cNvSpPr>
            <p:nvPr/>
          </p:nvSpPr>
          <p:spPr bwMode="auto">
            <a:xfrm>
              <a:off x="2585" y="3175"/>
              <a:ext cx="2712" cy="113"/>
            </a:xfrm>
            <a:custGeom>
              <a:avLst/>
              <a:gdLst>
                <a:gd name="T0" fmla="*/ 0 w 3080"/>
                <a:gd name="T1" fmla="*/ 140 h 140"/>
                <a:gd name="T2" fmla="*/ 64 w 3080"/>
                <a:gd name="T3" fmla="*/ 123 h 140"/>
                <a:gd name="T4" fmla="*/ 808 w 3080"/>
                <a:gd name="T5" fmla="*/ 90 h 140"/>
                <a:gd name="T6" fmla="*/ 1171 w 3080"/>
                <a:gd name="T7" fmla="*/ 42 h 140"/>
                <a:gd name="T8" fmla="*/ 1508 w 3080"/>
                <a:gd name="T9" fmla="*/ 20 h 140"/>
                <a:gd name="T10" fmla="*/ 1578 w 3080"/>
                <a:gd name="T11" fmla="*/ 9 h 140"/>
                <a:gd name="T12" fmla="*/ 2147 w 3080"/>
                <a:gd name="T13" fmla="*/ 0 h 140"/>
                <a:gd name="T14" fmla="*/ 2789 w 3080"/>
                <a:gd name="T15" fmla="*/ 86 h 140"/>
                <a:gd name="T16" fmla="*/ 3080 w 3080"/>
                <a:gd name="T17" fmla="*/ 140 h 140"/>
                <a:gd name="T18" fmla="*/ 0 w 3080"/>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0" h="140">
                  <a:moveTo>
                    <a:pt x="0" y="140"/>
                  </a:moveTo>
                  <a:lnTo>
                    <a:pt x="64" y="123"/>
                  </a:lnTo>
                  <a:lnTo>
                    <a:pt x="808" y="90"/>
                  </a:lnTo>
                  <a:lnTo>
                    <a:pt x="1171" y="42"/>
                  </a:lnTo>
                  <a:lnTo>
                    <a:pt x="1508" y="20"/>
                  </a:lnTo>
                  <a:lnTo>
                    <a:pt x="1578" y="9"/>
                  </a:lnTo>
                  <a:lnTo>
                    <a:pt x="2147" y="0"/>
                  </a:lnTo>
                  <a:lnTo>
                    <a:pt x="2789" y="86"/>
                  </a:lnTo>
                  <a:lnTo>
                    <a:pt x="3080" y="140"/>
                  </a:lnTo>
                  <a:lnTo>
                    <a:pt x="0" y="140"/>
                  </a:lnTo>
                  <a:close/>
                </a:path>
              </a:pathLst>
            </a:custGeom>
            <a:solidFill>
              <a:srgbClr val="DE8002"/>
            </a:solidFill>
            <a:ln w="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grpSp>
          <p:nvGrpSpPr>
            <p:cNvPr id="10287" name="Group 47"/>
            <p:cNvGrpSpPr>
              <a:grpSpLocks/>
            </p:cNvGrpSpPr>
            <p:nvPr/>
          </p:nvGrpSpPr>
          <p:grpSpPr bwMode="auto">
            <a:xfrm>
              <a:off x="2572" y="1305"/>
              <a:ext cx="2786" cy="201"/>
              <a:chOff x="2343" y="1056"/>
              <a:chExt cx="3084" cy="223"/>
            </a:xfrm>
          </p:grpSpPr>
          <p:sp>
            <p:nvSpPr>
              <p:cNvPr id="10288" name="Rectangle 48"/>
              <p:cNvSpPr>
                <a:spLocks noChangeArrowheads="1"/>
              </p:cNvSpPr>
              <p:nvPr/>
            </p:nvSpPr>
            <p:spPr bwMode="auto">
              <a:xfrm>
                <a:off x="3623" y="1057"/>
                <a:ext cx="1005" cy="222"/>
              </a:xfrm>
              <a:prstGeom prst="rect">
                <a:avLst/>
              </a:prstGeom>
              <a:gradFill rotWithShape="0">
                <a:gsLst>
                  <a:gs pos="0">
                    <a:srgbClr val="00C8B5">
                      <a:gamma/>
                      <a:tint val="26667"/>
                      <a:invGamma/>
                    </a:srgbClr>
                  </a:gs>
                  <a:gs pos="100000">
                    <a:srgbClr val="00C8B5"/>
                  </a:gs>
                </a:gsLst>
                <a:lin ang="0" scaled="1"/>
              </a:gra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sp>
            <p:nvSpPr>
              <p:cNvPr id="10289" name="Rectangle 49"/>
              <p:cNvSpPr>
                <a:spLocks noChangeArrowheads="1"/>
              </p:cNvSpPr>
              <p:nvPr/>
            </p:nvSpPr>
            <p:spPr bwMode="auto">
              <a:xfrm>
                <a:off x="4629" y="1056"/>
                <a:ext cx="798" cy="222"/>
              </a:xfrm>
              <a:prstGeom prst="rect">
                <a:avLst/>
              </a:prstGeom>
              <a:gradFill rotWithShape="0">
                <a:gsLst>
                  <a:gs pos="0">
                    <a:srgbClr val="00C8B5">
                      <a:gamma/>
                      <a:tint val="26667"/>
                      <a:invGamma/>
                    </a:srgbClr>
                  </a:gs>
                  <a:gs pos="100000">
                    <a:srgbClr val="00C8B5"/>
                  </a:gs>
                </a:gsLst>
                <a:lin ang="0" scaled="1"/>
              </a:gra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sp>
            <p:nvSpPr>
              <p:cNvPr id="10290" name="Rectangle 50"/>
              <p:cNvSpPr>
                <a:spLocks noChangeArrowheads="1"/>
              </p:cNvSpPr>
              <p:nvPr/>
            </p:nvSpPr>
            <p:spPr bwMode="auto">
              <a:xfrm>
                <a:off x="2343" y="1056"/>
                <a:ext cx="615" cy="222"/>
              </a:xfrm>
              <a:prstGeom prst="rect">
                <a:avLst/>
              </a:prstGeom>
              <a:gradFill rotWithShape="0">
                <a:gsLst>
                  <a:gs pos="0">
                    <a:srgbClr val="00C8B5">
                      <a:gamma/>
                      <a:tint val="26667"/>
                      <a:invGamma/>
                    </a:srgbClr>
                  </a:gs>
                  <a:gs pos="100000">
                    <a:srgbClr val="00C8B5"/>
                  </a:gs>
                </a:gsLst>
                <a:lin ang="0" scaled="1"/>
              </a:gra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sp>
            <p:nvSpPr>
              <p:cNvPr id="10291" name="Rectangle 51"/>
              <p:cNvSpPr>
                <a:spLocks noChangeArrowheads="1"/>
              </p:cNvSpPr>
              <p:nvPr/>
            </p:nvSpPr>
            <p:spPr bwMode="auto">
              <a:xfrm>
                <a:off x="2958" y="1056"/>
                <a:ext cx="666" cy="222"/>
              </a:xfrm>
              <a:prstGeom prst="rect">
                <a:avLst/>
              </a:prstGeom>
              <a:gradFill rotWithShape="0">
                <a:gsLst>
                  <a:gs pos="0">
                    <a:srgbClr val="00C8B5">
                      <a:gamma/>
                      <a:tint val="26667"/>
                      <a:invGamma/>
                    </a:srgbClr>
                  </a:gs>
                  <a:gs pos="100000">
                    <a:srgbClr val="00C8B5"/>
                  </a:gs>
                </a:gsLst>
                <a:lin ang="0" scaled="1"/>
              </a:gradFill>
              <a:ln>
                <a:noFill/>
              </a:ln>
              <a:effectLst/>
              <a:extLst>
                <a:ext uri="{91240B29-F687-4F45-9708-019B960494DF}">
                  <a14:hiddenLine xmlns:a14="http://schemas.microsoft.com/office/drawing/2010/main" w="25400">
                    <a:solidFill>
                      <a:schemeClr val="tx1"/>
                    </a:solidFill>
                    <a:miter lim="800000"/>
                    <a:headEnd type="none" w="sm" len="sm"/>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endParaRPr lang="en-US"/>
              </a:p>
            </p:txBody>
          </p:sp>
        </p:grpSp>
        <p:sp>
          <p:nvSpPr>
            <p:cNvPr id="10292" name="Freeform 52"/>
            <p:cNvSpPr>
              <a:spLocks/>
            </p:cNvSpPr>
            <p:nvPr/>
          </p:nvSpPr>
          <p:spPr bwMode="auto">
            <a:xfrm>
              <a:off x="2630" y="1321"/>
              <a:ext cx="496" cy="185"/>
            </a:xfrm>
            <a:custGeom>
              <a:avLst/>
              <a:gdLst>
                <a:gd name="T0" fmla="*/ 582 w 582"/>
                <a:gd name="T1" fmla="*/ 0 h 218"/>
                <a:gd name="T2" fmla="*/ 582 w 582"/>
                <a:gd name="T3" fmla="*/ 218 h 218"/>
                <a:gd name="T4" fmla="*/ 0 w 582"/>
                <a:gd name="T5" fmla="*/ 218 h 218"/>
              </a:gdLst>
              <a:ahLst/>
              <a:cxnLst>
                <a:cxn ang="0">
                  <a:pos x="T0" y="T1"/>
                </a:cxn>
                <a:cxn ang="0">
                  <a:pos x="T2" y="T3"/>
                </a:cxn>
                <a:cxn ang="0">
                  <a:pos x="T4" y="T5"/>
                </a:cxn>
              </a:cxnLst>
              <a:rect l="0" t="0" r="r" b="b"/>
              <a:pathLst>
                <a:path w="582" h="218">
                  <a:moveTo>
                    <a:pt x="582" y="0"/>
                  </a:moveTo>
                  <a:lnTo>
                    <a:pt x="582"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chemeClr val="tx1"/>
                  </a:solidFill>
                  <a:prstDash val="solid"/>
                  <a:round/>
                  <a:headEnd/>
                  <a:tailEnd/>
                </a14:hiddenLine>
              </a:ext>
            </a:extLst>
          </p:spPr>
          <p:txBody>
            <a:bodyPr wrap="none" lIns="0" tIns="0" rIns="0" bIns="0">
              <a:spAutoFit/>
            </a:bodyPr>
            <a:lstStyle/>
            <a:p>
              <a:endParaRPr lang="en-US"/>
            </a:p>
          </p:txBody>
        </p:sp>
        <p:sp>
          <p:nvSpPr>
            <p:cNvPr id="10293" name="Freeform 53"/>
            <p:cNvSpPr>
              <a:spLocks/>
            </p:cNvSpPr>
            <p:nvPr/>
          </p:nvSpPr>
          <p:spPr bwMode="auto">
            <a:xfrm>
              <a:off x="3161" y="1321"/>
              <a:ext cx="566" cy="185"/>
            </a:xfrm>
            <a:custGeom>
              <a:avLst/>
              <a:gdLst>
                <a:gd name="T0" fmla="*/ 664 w 664"/>
                <a:gd name="T1" fmla="*/ 0 h 218"/>
                <a:gd name="T2" fmla="*/ 664 w 664"/>
                <a:gd name="T3" fmla="*/ 218 h 218"/>
                <a:gd name="T4" fmla="*/ 0 w 664"/>
                <a:gd name="T5" fmla="*/ 218 h 218"/>
              </a:gdLst>
              <a:ahLst/>
              <a:cxnLst>
                <a:cxn ang="0">
                  <a:pos x="T0" y="T1"/>
                </a:cxn>
                <a:cxn ang="0">
                  <a:pos x="T2" y="T3"/>
                </a:cxn>
                <a:cxn ang="0">
                  <a:pos x="T4" y="T5"/>
                </a:cxn>
              </a:cxnLst>
              <a:rect l="0" t="0" r="r" b="b"/>
              <a:pathLst>
                <a:path w="664" h="218">
                  <a:moveTo>
                    <a:pt x="664" y="0"/>
                  </a:moveTo>
                  <a:lnTo>
                    <a:pt x="664"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chemeClr val="tx1"/>
                  </a:solidFill>
                  <a:prstDash val="solid"/>
                  <a:round/>
                  <a:headEnd/>
                  <a:tailEnd/>
                </a14:hiddenLine>
              </a:ext>
            </a:extLst>
          </p:spPr>
          <p:txBody>
            <a:bodyPr wrap="none" lIns="0" tIns="0" rIns="0" bIns="0">
              <a:spAutoFit/>
            </a:bodyPr>
            <a:lstStyle/>
            <a:p>
              <a:endParaRPr lang="en-US"/>
            </a:p>
          </p:txBody>
        </p:sp>
        <p:sp>
          <p:nvSpPr>
            <p:cNvPr id="10294" name="Freeform 54"/>
            <p:cNvSpPr>
              <a:spLocks/>
            </p:cNvSpPr>
            <p:nvPr/>
          </p:nvSpPr>
          <p:spPr bwMode="auto">
            <a:xfrm>
              <a:off x="3766" y="1321"/>
              <a:ext cx="876" cy="185"/>
            </a:xfrm>
            <a:custGeom>
              <a:avLst/>
              <a:gdLst>
                <a:gd name="T0" fmla="*/ 1028 w 1028"/>
                <a:gd name="T1" fmla="*/ 0 h 218"/>
                <a:gd name="T2" fmla="*/ 1028 w 1028"/>
                <a:gd name="T3" fmla="*/ 218 h 218"/>
                <a:gd name="T4" fmla="*/ 0 w 1028"/>
                <a:gd name="T5" fmla="*/ 218 h 218"/>
              </a:gdLst>
              <a:ahLst/>
              <a:cxnLst>
                <a:cxn ang="0">
                  <a:pos x="T0" y="T1"/>
                </a:cxn>
                <a:cxn ang="0">
                  <a:pos x="T2" y="T3"/>
                </a:cxn>
                <a:cxn ang="0">
                  <a:pos x="T4" y="T5"/>
                </a:cxn>
              </a:cxnLst>
              <a:rect l="0" t="0" r="r" b="b"/>
              <a:pathLst>
                <a:path w="1028" h="218">
                  <a:moveTo>
                    <a:pt x="1028" y="0"/>
                  </a:moveTo>
                  <a:lnTo>
                    <a:pt x="1028"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chemeClr val="tx1"/>
                  </a:solidFill>
                  <a:prstDash val="solid"/>
                  <a:round/>
                  <a:headEnd/>
                  <a:tailEnd/>
                </a14:hiddenLine>
              </a:ext>
            </a:extLst>
          </p:spPr>
          <p:txBody>
            <a:bodyPr wrap="none" lIns="0" tIns="0" rIns="0" bIns="0">
              <a:spAutoFit/>
            </a:bodyPr>
            <a:lstStyle/>
            <a:p>
              <a:endParaRPr lang="en-US"/>
            </a:p>
          </p:txBody>
        </p:sp>
        <p:sp>
          <p:nvSpPr>
            <p:cNvPr id="10295" name="Freeform 55"/>
            <p:cNvSpPr>
              <a:spLocks/>
            </p:cNvSpPr>
            <p:nvPr/>
          </p:nvSpPr>
          <p:spPr bwMode="auto">
            <a:xfrm>
              <a:off x="4679" y="1321"/>
              <a:ext cx="648" cy="185"/>
            </a:xfrm>
            <a:custGeom>
              <a:avLst/>
              <a:gdLst>
                <a:gd name="T0" fmla="*/ 761 w 761"/>
                <a:gd name="T1" fmla="*/ 0 h 218"/>
                <a:gd name="T2" fmla="*/ 761 w 761"/>
                <a:gd name="T3" fmla="*/ 218 h 218"/>
                <a:gd name="T4" fmla="*/ 0 w 761"/>
                <a:gd name="T5" fmla="*/ 218 h 218"/>
              </a:gdLst>
              <a:ahLst/>
              <a:cxnLst>
                <a:cxn ang="0">
                  <a:pos x="T0" y="T1"/>
                </a:cxn>
                <a:cxn ang="0">
                  <a:pos x="T2" y="T3"/>
                </a:cxn>
                <a:cxn ang="0">
                  <a:pos x="T4" y="T5"/>
                </a:cxn>
              </a:cxnLst>
              <a:rect l="0" t="0" r="r" b="b"/>
              <a:pathLst>
                <a:path w="761" h="218">
                  <a:moveTo>
                    <a:pt x="761" y="0"/>
                  </a:moveTo>
                  <a:lnTo>
                    <a:pt x="761" y="218"/>
                  </a:lnTo>
                  <a:lnTo>
                    <a:pt x="0" y="2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chemeClr val="tx1"/>
                  </a:solidFill>
                  <a:prstDash val="solid"/>
                  <a:round/>
                  <a:headEnd/>
                  <a:tailEnd/>
                </a14:hiddenLine>
              </a:ext>
            </a:extLst>
          </p:spPr>
          <p:txBody>
            <a:bodyPr wrap="none" lIns="0" tIns="0" rIns="0" bIns="0">
              <a:spAutoFit/>
            </a:bodyPr>
            <a:lstStyle/>
            <a:p>
              <a:endParaRPr lang="en-US"/>
            </a:p>
          </p:txBody>
        </p:sp>
        <p:sp>
          <p:nvSpPr>
            <p:cNvPr id="10296" name="Rectangle 56"/>
            <p:cNvSpPr>
              <a:spLocks noChangeArrowheads="1"/>
            </p:cNvSpPr>
            <p:nvPr/>
          </p:nvSpPr>
          <p:spPr bwMode="auto">
            <a:xfrm>
              <a:off x="3139" y="1343"/>
              <a:ext cx="574"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300" b="1">
                  <a:solidFill>
                    <a:srgbClr val="000000"/>
                  </a:solidFill>
                </a:rPr>
                <a:t>Elaboration</a:t>
              </a:r>
              <a:endParaRPr lang="en-US" altLang="en-US" sz="1300" b="1"/>
            </a:p>
          </p:txBody>
        </p:sp>
        <p:sp>
          <p:nvSpPr>
            <p:cNvPr id="10297" name="Rectangle 57"/>
            <p:cNvSpPr>
              <a:spLocks noChangeArrowheads="1"/>
            </p:cNvSpPr>
            <p:nvPr/>
          </p:nvSpPr>
          <p:spPr bwMode="auto">
            <a:xfrm>
              <a:off x="4751" y="1343"/>
              <a:ext cx="505"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300" b="1">
                  <a:solidFill>
                    <a:srgbClr val="000000"/>
                  </a:solidFill>
                </a:rPr>
                <a:t>Transition</a:t>
              </a:r>
              <a:endParaRPr lang="en-US" altLang="en-US" sz="1300" b="1"/>
            </a:p>
          </p:txBody>
        </p:sp>
        <p:sp>
          <p:nvSpPr>
            <p:cNvPr id="10298" name="Rectangle 58"/>
            <p:cNvSpPr>
              <a:spLocks noChangeArrowheads="1"/>
            </p:cNvSpPr>
            <p:nvPr/>
          </p:nvSpPr>
          <p:spPr bwMode="auto">
            <a:xfrm>
              <a:off x="2619" y="1343"/>
              <a:ext cx="465"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300" b="1">
                  <a:solidFill>
                    <a:srgbClr val="000000"/>
                  </a:solidFill>
                </a:rPr>
                <a:t>Inception</a:t>
              </a:r>
              <a:endParaRPr lang="en-US" altLang="en-US" sz="1300" b="1"/>
            </a:p>
          </p:txBody>
        </p:sp>
        <p:sp>
          <p:nvSpPr>
            <p:cNvPr id="10299" name="Rectangle 59"/>
            <p:cNvSpPr>
              <a:spLocks noChangeArrowheads="1"/>
            </p:cNvSpPr>
            <p:nvPr/>
          </p:nvSpPr>
          <p:spPr bwMode="auto">
            <a:xfrm>
              <a:off x="3864" y="1343"/>
              <a:ext cx="650" cy="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hangingPunct="0">
                <a:lnSpc>
                  <a:spcPct val="90000"/>
                </a:lnSpc>
                <a:spcBef>
                  <a:spcPct val="50000"/>
                </a:spcBef>
              </a:pPr>
              <a:r>
                <a:rPr lang="en-US" altLang="en-US" sz="1300" b="1">
                  <a:solidFill>
                    <a:srgbClr val="000000"/>
                  </a:solidFill>
                </a:rPr>
                <a:t>Construction</a:t>
              </a:r>
              <a:endParaRPr lang="en-US" altLang="en-US" sz="1300" b="1"/>
            </a:p>
          </p:txBody>
        </p:sp>
        <p:grpSp>
          <p:nvGrpSpPr>
            <p:cNvPr id="10300" name="Group 60"/>
            <p:cNvGrpSpPr>
              <a:grpSpLocks/>
            </p:cNvGrpSpPr>
            <p:nvPr/>
          </p:nvGrpSpPr>
          <p:grpSpPr bwMode="auto">
            <a:xfrm>
              <a:off x="3118" y="3720"/>
              <a:ext cx="1871" cy="171"/>
              <a:chOff x="2993" y="3436"/>
              <a:chExt cx="1871" cy="171"/>
            </a:xfrm>
          </p:grpSpPr>
          <p:sp>
            <p:nvSpPr>
              <p:cNvPr id="10301" name="Freeform 61"/>
              <p:cNvSpPr>
                <a:spLocks/>
              </p:cNvSpPr>
              <p:nvPr/>
            </p:nvSpPr>
            <p:spPr bwMode="auto">
              <a:xfrm>
                <a:off x="2993" y="3443"/>
                <a:ext cx="18" cy="162"/>
              </a:xfrm>
              <a:custGeom>
                <a:avLst/>
                <a:gdLst>
                  <a:gd name="T0" fmla="*/ 11 w 21"/>
                  <a:gd name="T1" fmla="*/ 192 h 192"/>
                  <a:gd name="T2" fmla="*/ 21 w 21"/>
                  <a:gd name="T3" fmla="*/ 192 h 192"/>
                  <a:gd name="T4" fmla="*/ 21 w 21"/>
                  <a:gd name="T5" fmla="*/ 0 h 192"/>
                  <a:gd name="T6" fmla="*/ 0 w 21"/>
                  <a:gd name="T7" fmla="*/ 0 h 192"/>
                  <a:gd name="T8" fmla="*/ 0 w 21"/>
                  <a:gd name="T9" fmla="*/ 192 h 192"/>
                  <a:gd name="T10" fmla="*/ 11 w 21"/>
                  <a:gd name="T11" fmla="*/ 192 h 192"/>
                </a:gdLst>
                <a:ahLst/>
                <a:cxnLst>
                  <a:cxn ang="0">
                    <a:pos x="T0" y="T1"/>
                  </a:cxn>
                  <a:cxn ang="0">
                    <a:pos x="T2" y="T3"/>
                  </a:cxn>
                  <a:cxn ang="0">
                    <a:pos x="T4" y="T5"/>
                  </a:cxn>
                  <a:cxn ang="0">
                    <a:pos x="T6" y="T7"/>
                  </a:cxn>
                  <a:cxn ang="0">
                    <a:pos x="T8" y="T9"/>
                  </a:cxn>
                  <a:cxn ang="0">
                    <a:pos x="T10" y="T11"/>
                  </a:cxn>
                </a:cxnLst>
                <a:rect l="0" t="0" r="r" b="b"/>
                <a:pathLst>
                  <a:path w="21" h="192">
                    <a:moveTo>
                      <a:pt x="11" y="192"/>
                    </a:moveTo>
                    <a:lnTo>
                      <a:pt x="21" y="192"/>
                    </a:lnTo>
                    <a:lnTo>
                      <a:pt x="21" y="0"/>
                    </a:lnTo>
                    <a:lnTo>
                      <a:pt x="0" y="0"/>
                    </a:lnTo>
                    <a:lnTo>
                      <a:pt x="0" y="192"/>
                    </a:lnTo>
                    <a:lnTo>
                      <a:pt x="11" y="192"/>
                    </a:lnTo>
                    <a:close/>
                  </a:path>
                </a:pathLst>
              </a:custGeom>
              <a:solidFill>
                <a:srgbClr val="000000"/>
              </a:solidFill>
              <a:ln w="6350" cmpd="sng">
                <a:solidFill>
                  <a:srgbClr val="000000"/>
                </a:solidFill>
                <a:round/>
                <a:headEnd/>
                <a:tailEnd/>
              </a:ln>
            </p:spPr>
            <p:txBody>
              <a:bodyPr wrap="none" lIns="0" tIns="0" rIns="0" bIns="0">
                <a:spAutoFit/>
              </a:bodyPr>
              <a:lstStyle/>
              <a:p>
                <a:endParaRPr lang="en-US"/>
              </a:p>
            </p:txBody>
          </p:sp>
          <p:sp>
            <p:nvSpPr>
              <p:cNvPr id="10302" name="Line 62"/>
              <p:cNvSpPr>
                <a:spLocks noChangeShapeType="1"/>
              </p:cNvSpPr>
              <p:nvPr/>
            </p:nvSpPr>
            <p:spPr bwMode="auto">
              <a:xfrm flipH="1">
                <a:off x="4233" y="3436"/>
                <a:ext cx="1"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10303" name="Line 63"/>
              <p:cNvSpPr>
                <a:spLocks noChangeShapeType="1"/>
              </p:cNvSpPr>
              <p:nvPr/>
            </p:nvSpPr>
            <p:spPr bwMode="auto">
              <a:xfrm>
                <a:off x="3926" y="3437"/>
                <a:ext cx="0" cy="16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10304" name="Line 64"/>
              <p:cNvSpPr>
                <a:spLocks noChangeShapeType="1"/>
              </p:cNvSpPr>
              <p:nvPr/>
            </p:nvSpPr>
            <p:spPr bwMode="auto">
              <a:xfrm>
                <a:off x="3291" y="3438"/>
                <a:ext cx="1" cy="16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10305" name="Freeform 65"/>
              <p:cNvSpPr>
                <a:spLocks/>
              </p:cNvSpPr>
              <p:nvPr/>
            </p:nvSpPr>
            <p:spPr bwMode="auto">
              <a:xfrm>
                <a:off x="3596" y="3444"/>
                <a:ext cx="18" cy="162"/>
              </a:xfrm>
              <a:custGeom>
                <a:avLst/>
                <a:gdLst>
                  <a:gd name="T0" fmla="*/ 11 w 21"/>
                  <a:gd name="T1" fmla="*/ 192 h 192"/>
                  <a:gd name="T2" fmla="*/ 21 w 21"/>
                  <a:gd name="T3" fmla="*/ 192 h 192"/>
                  <a:gd name="T4" fmla="*/ 21 w 21"/>
                  <a:gd name="T5" fmla="*/ 0 h 192"/>
                  <a:gd name="T6" fmla="*/ 0 w 21"/>
                  <a:gd name="T7" fmla="*/ 0 h 192"/>
                  <a:gd name="T8" fmla="*/ 0 w 21"/>
                  <a:gd name="T9" fmla="*/ 192 h 192"/>
                  <a:gd name="T10" fmla="*/ 11 w 21"/>
                  <a:gd name="T11" fmla="*/ 192 h 192"/>
                </a:gdLst>
                <a:ahLst/>
                <a:cxnLst>
                  <a:cxn ang="0">
                    <a:pos x="T0" y="T1"/>
                  </a:cxn>
                  <a:cxn ang="0">
                    <a:pos x="T2" y="T3"/>
                  </a:cxn>
                  <a:cxn ang="0">
                    <a:pos x="T4" y="T5"/>
                  </a:cxn>
                  <a:cxn ang="0">
                    <a:pos x="T6" y="T7"/>
                  </a:cxn>
                  <a:cxn ang="0">
                    <a:pos x="T8" y="T9"/>
                  </a:cxn>
                  <a:cxn ang="0">
                    <a:pos x="T10" y="T11"/>
                  </a:cxn>
                </a:cxnLst>
                <a:rect l="0" t="0" r="r" b="b"/>
                <a:pathLst>
                  <a:path w="21" h="192">
                    <a:moveTo>
                      <a:pt x="11" y="192"/>
                    </a:moveTo>
                    <a:lnTo>
                      <a:pt x="21" y="192"/>
                    </a:lnTo>
                    <a:lnTo>
                      <a:pt x="21" y="0"/>
                    </a:lnTo>
                    <a:lnTo>
                      <a:pt x="0" y="0"/>
                    </a:lnTo>
                    <a:lnTo>
                      <a:pt x="0" y="192"/>
                    </a:lnTo>
                    <a:lnTo>
                      <a:pt x="11" y="192"/>
                    </a:lnTo>
                    <a:close/>
                  </a:path>
                </a:pathLst>
              </a:custGeom>
              <a:solidFill>
                <a:srgbClr val="000000"/>
              </a:solidFill>
              <a:ln w="6350" cmpd="sng">
                <a:solidFill>
                  <a:srgbClr val="000000"/>
                </a:solidFill>
                <a:round/>
                <a:headEnd/>
                <a:tailEnd/>
              </a:ln>
            </p:spPr>
            <p:txBody>
              <a:bodyPr wrap="none" lIns="0" tIns="0" rIns="0" bIns="0">
                <a:spAutoFit/>
              </a:bodyPr>
              <a:lstStyle/>
              <a:p>
                <a:endParaRPr lang="en-US"/>
              </a:p>
            </p:txBody>
          </p:sp>
          <p:sp>
            <p:nvSpPr>
              <p:cNvPr id="10306" name="Freeform 66"/>
              <p:cNvSpPr>
                <a:spLocks/>
              </p:cNvSpPr>
              <p:nvPr/>
            </p:nvSpPr>
            <p:spPr bwMode="auto">
              <a:xfrm>
                <a:off x="4501" y="3445"/>
                <a:ext cx="18" cy="162"/>
              </a:xfrm>
              <a:custGeom>
                <a:avLst/>
                <a:gdLst>
                  <a:gd name="T0" fmla="*/ 11 w 21"/>
                  <a:gd name="T1" fmla="*/ 192 h 192"/>
                  <a:gd name="T2" fmla="*/ 21 w 21"/>
                  <a:gd name="T3" fmla="*/ 192 h 192"/>
                  <a:gd name="T4" fmla="*/ 21 w 21"/>
                  <a:gd name="T5" fmla="*/ 0 h 192"/>
                  <a:gd name="T6" fmla="*/ 0 w 21"/>
                  <a:gd name="T7" fmla="*/ 0 h 192"/>
                  <a:gd name="T8" fmla="*/ 0 w 21"/>
                  <a:gd name="T9" fmla="*/ 192 h 192"/>
                  <a:gd name="T10" fmla="*/ 11 w 21"/>
                  <a:gd name="T11" fmla="*/ 192 h 192"/>
                </a:gdLst>
                <a:ahLst/>
                <a:cxnLst>
                  <a:cxn ang="0">
                    <a:pos x="T0" y="T1"/>
                  </a:cxn>
                  <a:cxn ang="0">
                    <a:pos x="T2" y="T3"/>
                  </a:cxn>
                  <a:cxn ang="0">
                    <a:pos x="T4" y="T5"/>
                  </a:cxn>
                  <a:cxn ang="0">
                    <a:pos x="T6" y="T7"/>
                  </a:cxn>
                  <a:cxn ang="0">
                    <a:pos x="T8" y="T9"/>
                  </a:cxn>
                  <a:cxn ang="0">
                    <a:pos x="T10" y="T11"/>
                  </a:cxn>
                </a:cxnLst>
                <a:rect l="0" t="0" r="r" b="b"/>
                <a:pathLst>
                  <a:path w="21" h="192">
                    <a:moveTo>
                      <a:pt x="11" y="192"/>
                    </a:moveTo>
                    <a:lnTo>
                      <a:pt x="21" y="192"/>
                    </a:lnTo>
                    <a:lnTo>
                      <a:pt x="21" y="0"/>
                    </a:lnTo>
                    <a:lnTo>
                      <a:pt x="0" y="0"/>
                    </a:lnTo>
                    <a:lnTo>
                      <a:pt x="0" y="192"/>
                    </a:lnTo>
                    <a:lnTo>
                      <a:pt x="11" y="192"/>
                    </a:lnTo>
                    <a:close/>
                  </a:path>
                </a:pathLst>
              </a:custGeom>
              <a:solidFill>
                <a:srgbClr val="000000"/>
              </a:solidFill>
              <a:ln w="6350" cmpd="sng">
                <a:solidFill>
                  <a:srgbClr val="000000"/>
                </a:solidFill>
                <a:round/>
                <a:headEnd/>
                <a:tailEnd/>
              </a:ln>
            </p:spPr>
            <p:txBody>
              <a:bodyPr wrap="none" lIns="0" tIns="0" rIns="0" bIns="0">
                <a:spAutoFit/>
              </a:bodyPr>
              <a:lstStyle/>
              <a:p>
                <a:endParaRPr lang="en-US"/>
              </a:p>
            </p:txBody>
          </p:sp>
          <p:sp>
            <p:nvSpPr>
              <p:cNvPr id="10307" name="Line 67"/>
              <p:cNvSpPr>
                <a:spLocks noChangeShapeType="1"/>
              </p:cNvSpPr>
              <p:nvPr/>
            </p:nvSpPr>
            <p:spPr bwMode="auto">
              <a:xfrm flipH="1">
                <a:off x="4864" y="3436"/>
                <a:ext cx="0" cy="17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grpSp>
      </p:grpSp>
      <p:grpSp>
        <p:nvGrpSpPr>
          <p:cNvPr id="10308" name="Group 68"/>
          <p:cNvGrpSpPr>
            <a:grpSpLocks/>
          </p:cNvGrpSpPr>
          <p:nvPr/>
        </p:nvGrpSpPr>
        <p:grpSpPr bwMode="auto">
          <a:xfrm>
            <a:off x="323850" y="765175"/>
            <a:ext cx="8001000" cy="730250"/>
            <a:chOff x="204" y="527"/>
            <a:chExt cx="5040" cy="460"/>
          </a:xfrm>
        </p:grpSpPr>
        <p:sp>
          <p:nvSpPr>
            <p:cNvPr id="10309" name="AutoShape 69"/>
            <p:cNvSpPr>
              <a:spLocks noChangeArrowheads="1"/>
            </p:cNvSpPr>
            <p:nvPr/>
          </p:nvSpPr>
          <p:spPr bwMode="auto">
            <a:xfrm>
              <a:off x="204" y="527"/>
              <a:ext cx="5040" cy="460"/>
            </a:xfrm>
            <a:prstGeom prst="rightArrow">
              <a:avLst>
                <a:gd name="adj1" fmla="val 50000"/>
                <a:gd name="adj2" fmla="val 273913"/>
              </a:avLst>
            </a:prstGeom>
            <a:solidFill>
              <a:srgbClr val="FFFF99">
                <a:alpha val="50000"/>
              </a:srgbClr>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ctr" eaLnBrk="0" hangingPunct="0"/>
              <a:endParaRPr lang="en-GB" altLang="en-US" sz="2400">
                <a:latin typeface="Times New Roman" panose="02020603050405020304" pitchFamily="18" charset="0"/>
              </a:endParaRPr>
            </a:p>
          </p:txBody>
        </p:sp>
        <p:sp>
          <p:nvSpPr>
            <p:cNvPr id="10310" name="Rectangle 70"/>
            <p:cNvSpPr>
              <a:spLocks noChangeArrowheads="1"/>
            </p:cNvSpPr>
            <p:nvPr/>
          </p:nvSpPr>
          <p:spPr bwMode="auto">
            <a:xfrm>
              <a:off x="1920" y="672"/>
              <a:ext cx="32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lnSpc>
                  <a:spcPct val="90000"/>
                </a:lnSpc>
                <a:spcBef>
                  <a:spcPct val="50000"/>
                </a:spcBef>
              </a:pPr>
              <a:r>
                <a:rPr lang="en-US" altLang="en-US" sz="2000" b="1">
                  <a:solidFill>
                    <a:srgbClr val="3366CC"/>
                  </a:solidFill>
                </a:rPr>
                <a:t>time</a:t>
              </a:r>
            </a:p>
          </p:txBody>
        </p:sp>
      </p:grpSp>
      <p:grpSp>
        <p:nvGrpSpPr>
          <p:cNvPr id="10311" name="Group 71"/>
          <p:cNvGrpSpPr>
            <a:grpSpLocks/>
          </p:cNvGrpSpPr>
          <p:nvPr/>
        </p:nvGrpSpPr>
        <p:grpSpPr bwMode="auto">
          <a:xfrm>
            <a:off x="166688" y="1400175"/>
            <a:ext cx="762000" cy="5410200"/>
            <a:chOff x="105" y="882"/>
            <a:chExt cx="480" cy="3408"/>
          </a:xfrm>
        </p:grpSpPr>
        <p:sp>
          <p:nvSpPr>
            <p:cNvPr id="10312" name="AutoShape 72"/>
            <p:cNvSpPr>
              <a:spLocks noChangeArrowheads="1"/>
            </p:cNvSpPr>
            <p:nvPr/>
          </p:nvSpPr>
          <p:spPr bwMode="auto">
            <a:xfrm>
              <a:off x="105" y="882"/>
              <a:ext cx="480" cy="3408"/>
            </a:xfrm>
            <a:prstGeom prst="downArrow">
              <a:avLst>
                <a:gd name="adj1" fmla="val 50000"/>
                <a:gd name="adj2" fmla="val 177500"/>
              </a:avLst>
            </a:prstGeom>
            <a:solidFill>
              <a:srgbClr val="FFFF99">
                <a:alpha val="50000"/>
              </a:srgbClr>
            </a:solidFill>
            <a:ln>
              <a:noFill/>
            </a:ln>
            <a:effectLst/>
            <a:extLs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en-US"/>
            </a:p>
          </p:txBody>
        </p:sp>
        <p:sp>
          <p:nvSpPr>
            <p:cNvPr id="10313" name="Rectangle 73"/>
            <p:cNvSpPr>
              <a:spLocks noChangeArrowheads="1"/>
            </p:cNvSpPr>
            <p:nvPr/>
          </p:nvSpPr>
          <p:spPr bwMode="auto">
            <a:xfrm flipH="1">
              <a:off x="240" y="1728"/>
              <a:ext cx="173" cy="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812800">
                <a:defRPr>
                  <a:solidFill>
                    <a:schemeClr val="tx1"/>
                  </a:solidFill>
                  <a:latin typeface="Arial" panose="020B0604020202020204" pitchFamily="34" charset="0"/>
                  <a:cs typeface="Arial" panose="020B0604020202020204" pitchFamily="34" charset="0"/>
                </a:defRPr>
              </a:lvl1pPr>
              <a:lvl2pPr marL="404813" defTabSz="812800">
                <a:defRPr>
                  <a:solidFill>
                    <a:schemeClr val="tx1"/>
                  </a:solidFill>
                  <a:latin typeface="Arial" panose="020B0604020202020204" pitchFamily="34" charset="0"/>
                  <a:cs typeface="Arial" panose="020B0604020202020204" pitchFamily="34" charset="0"/>
                </a:defRPr>
              </a:lvl2pPr>
              <a:lvl3pPr marL="812800" defTabSz="812800">
                <a:defRPr>
                  <a:solidFill>
                    <a:schemeClr val="tx1"/>
                  </a:solidFill>
                  <a:latin typeface="Arial" panose="020B0604020202020204" pitchFamily="34" charset="0"/>
                  <a:cs typeface="Arial" panose="020B0604020202020204" pitchFamily="34" charset="0"/>
                </a:defRPr>
              </a:lvl3pPr>
              <a:lvl4pPr marL="1217613" defTabSz="812800">
                <a:defRPr>
                  <a:solidFill>
                    <a:schemeClr val="tx1"/>
                  </a:solidFill>
                  <a:latin typeface="Arial" panose="020B0604020202020204" pitchFamily="34" charset="0"/>
                  <a:cs typeface="Arial" panose="020B0604020202020204" pitchFamily="34" charset="0"/>
                </a:defRPr>
              </a:lvl4pPr>
              <a:lvl5pPr marL="1624013" defTabSz="812800">
                <a:defRPr>
                  <a:solidFill>
                    <a:schemeClr val="tx1"/>
                  </a:solidFill>
                  <a:latin typeface="Arial" panose="020B0604020202020204" pitchFamily="34" charset="0"/>
                  <a:cs typeface="Arial" panose="020B0604020202020204" pitchFamily="34" charset="0"/>
                </a:defRPr>
              </a:lvl5pPr>
              <a:lvl6pPr marL="20812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5384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29956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452813" defTabSz="8128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0" hangingPunct="0">
                <a:lnSpc>
                  <a:spcPct val="90000"/>
                </a:lnSpc>
                <a:spcBef>
                  <a:spcPct val="50000"/>
                </a:spcBef>
              </a:pPr>
              <a:r>
                <a:rPr lang="en-US" altLang="en-US" sz="2000" b="1">
                  <a:solidFill>
                    <a:srgbClr val="3366CC"/>
                  </a:solidFill>
                </a:rPr>
                <a:t>content</a:t>
              </a:r>
            </a:p>
          </p:txBody>
        </p:sp>
      </p:gr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a:xfrm>
            <a:off x="381000" y="457200"/>
            <a:ext cx="8224838" cy="533400"/>
          </a:xfrm>
        </p:spPr>
        <p:txBody>
          <a:bodyPr>
            <a:no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Inception Artifacts</a:t>
            </a:r>
          </a:p>
        </p:txBody>
      </p:sp>
      <p:sp>
        <p:nvSpPr>
          <p:cNvPr id="18435" name="Rectangle 3"/>
          <p:cNvSpPr>
            <a:spLocks noGrp="1" noRot="1" noChangeArrowheads="1"/>
          </p:cNvSpPr>
          <p:nvPr>
            <p:ph idx="1"/>
          </p:nvPr>
        </p:nvSpPr>
        <p:spPr>
          <a:xfrm>
            <a:off x="381000" y="990600"/>
            <a:ext cx="8534400" cy="5105400"/>
          </a:xfrm>
        </p:spPr>
        <p:txBody>
          <a:bodyPr>
            <a:normAutofit/>
          </a:bodyPr>
          <a:lstStyle/>
          <a:p>
            <a:pPr>
              <a:lnSpc>
                <a:spcPct val="90000"/>
              </a:lnSpc>
            </a:pPr>
            <a:endParaRPr lang="en-US" altLang="en-US" sz="2400" b="1" dirty="0" smtClean="0">
              <a:latin typeface="Calibri" panose="020F0502020204030204" pitchFamily="34" charset="0"/>
            </a:endParaRPr>
          </a:p>
          <a:p>
            <a:pPr>
              <a:lnSpc>
                <a:spcPct val="90000"/>
              </a:lnSpc>
            </a:pPr>
            <a:r>
              <a:rPr lang="en-US" altLang="en-US" sz="2400" b="1" dirty="0" smtClean="0">
                <a:latin typeface="Calibri" panose="020F0502020204030204" pitchFamily="34" charset="0"/>
              </a:rPr>
              <a:t>Vision</a:t>
            </a:r>
            <a:r>
              <a:rPr lang="en-US" altLang="en-US" sz="2400" b="1" dirty="0">
                <a:latin typeface="Calibri" panose="020F0502020204030204" pitchFamily="34" charset="0"/>
              </a:rPr>
              <a:t>:</a:t>
            </a:r>
            <a:r>
              <a:rPr lang="en-US" altLang="en-US" sz="2400" dirty="0">
                <a:latin typeface="Calibri" panose="020F0502020204030204" pitchFamily="34" charset="0"/>
              </a:rPr>
              <a:t> The project's core requirements, key features, and main constraints are documented. Stakeholders …</a:t>
            </a:r>
          </a:p>
          <a:p>
            <a:pPr>
              <a:lnSpc>
                <a:spcPct val="90000"/>
              </a:lnSpc>
            </a:pPr>
            <a:r>
              <a:rPr lang="en-US" altLang="en-US" sz="2400" b="1" dirty="0">
                <a:latin typeface="Calibri" panose="020F0502020204030204" pitchFamily="34" charset="0"/>
              </a:rPr>
              <a:t>Glossary:</a:t>
            </a:r>
            <a:r>
              <a:rPr lang="en-US" altLang="en-US" sz="2400" dirty="0">
                <a:latin typeface="Calibri" panose="020F0502020204030204" pitchFamily="34" charset="0"/>
              </a:rPr>
              <a:t> defines important terms used by the project. </a:t>
            </a:r>
          </a:p>
          <a:p>
            <a:pPr>
              <a:lnSpc>
                <a:spcPct val="90000"/>
              </a:lnSpc>
            </a:pPr>
            <a:r>
              <a:rPr lang="en-US" altLang="en-US" sz="2400" b="1" dirty="0">
                <a:latin typeface="Calibri" panose="020F0502020204030204" pitchFamily="34" charset="0"/>
              </a:rPr>
              <a:t>Business Case:</a:t>
            </a:r>
            <a:r>
              <a:rPr lang="en-US" altLang="en-US" sz="2400" dirty="0">
                <a:latin typeface="Calibri" panose="020F0502020204030204" pitchFamily="34" charset="0"/>
              </a:rPr>
              <a:t> provides the necessary information from a business standpoint to determine whether or not this project is worth investing in. </a:t>
            </a:r>
          </a:p>
          <a:p>
            <a:pPr>
              <a:lnSpc>
                <a:spcPct val="90000"/>
              </a:lnSpc>
            </a:pPr>
            <a:r>
              <a:rPr lang="en-US" altLang="en-US" sz="2400" b="1" dirty="0">
                <a:latin typeface="Calibri" panose="020F0502020204030204" pitchFamily="34" charset="0"/>
              </a:rPr>
              <a:t>Software Development Plan</a:t>
            </a:r>
            <a:r>
              <a:rPr lang="en-US" altLang="en-US" sz="2400" dirty="0">
                <a:latin typeface="Calibri" panose="020F0502020204030204" pitchFamily="34" charset="0"/>
              </a:rPr>
              <a:t>: all information required to manage the project. (Risk, time and durations, needed tools, changes, documentations)</a:t>
            </a:r>
          </a:p>
          <a:p>
            <a:pPr>
              <a:lnSpc>
                <a:spcPct val="90000"/>
              </a:lnSpc>
            </a:pPr>
            <a:r>
              <a:rPr lang="en-US" altLang="en-US" sz="2400" b="1" dirty="0">
                <a:latin typeface="Calibri" panose="020F0502020204030204" pitchFamily="34" charset="0"/>
              </a:rPr>
              <a:t>Use-case model:</a:t>
            </a:r>
            <a:r>
              <a:rPr lang="en-US" altLang="en-US" sz="2400" dirty="0">
                <a:latin typeface="Calibri" panose="020F0502020204030204" pitchFamily="34" charset="0"/>
              </a:rPr>
              <a:t> a model of the system's intended functions and its environment, and serves as a contract between the customer and the developers.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304800" y="457200"/>
            <a:ext cx="8153400" cy="609600"/>
          </a:xfrm>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Elaboration Artifacts</a:t>
            </a:r>
          </a:p>
        </p:txBody>
      </p:sp>
      <p:sp>
        <p:nvSpPr>
          <p:cNvPr id="22531" name="Rectangle 3"/>
          <p:cNvSpPr>
            <a:spLocks noGrp="1" noRot="1" noChangeArrowheads="1"/>
          </p:cNvSpPr>
          <p:nvPr>
            <p:ph idx="1"/>
          </p:nvPr>
        </p:nvSpPr>
        <p:spPr>
          <a:xfrm>
            <a:off x="304800" y="1219200"/>
            <a:ext cx="8382000" cy="5334000"/>
          </a:xfrm>
        </p:spPr>
        <p:txBody>
          <a:bodyPr/>
          <a:lstStyle/>
          <a:p>
            <a:pPr>
              <a:lnSpc>
                <a:spcPct val="90000"/>
              </a:lnSpc>
            </a:pPr>
            <a:r>
              <a:rPr lang="en-US" altLang="en-US" sz="2400" b="1" dirty="0">
                <a:latin typeface="Calibri" panose="020F0502020204030204" pitchFamily="34" charset="0"/>
              </a:rPr>
              <a:t>Software Architecture Document</a:t>
            </a:r>
            <a:r>
              <a:rPr lang="en-US" altLang="en-US" sz="2400" dirty="0">
                <a:latin typeface="Calibri" panose="020F0502020204030204" pitchFamily="34" charset="0"/>
              </a:rPr>
              <a:t>: provides a comprehensive architectural overview of the system, using a number of different architectural views to depict different aspects of the system. </a:t>
            </a:r>
          </a:p>
          <a:p>
            <a:pPr>
              <a:lnSpc>
                <a:spcPct val="90000"/>
              </a:lnSpc>
            </a:pPr>
            <a:r>
              <a:rPr lang="en-US" altLang="en-US" sz="2400" b="1" dirty="0">
                <a:latin typeface="Calibri" panose="020F0502020204030204" pitchFamily="34" charset="0"/>
              </a:rPr>
              <a:t>Prototypes</a:t>
            </a:r>
            <a:r>
              <a:rPr lang="en-US" altLang="en-US" sz="2400" dirty="0">
                <a:latin typeface="Calibri" panose="020F0502020204030204" pitchFamily="34" charset="0"/>
              </a:rPr>
              <a:t>: One or more </a:t>
            </a:r>
            <a:r>
              <a:rPr lang="en-US" altLang="en-US" sz="2400" dirty="0">
                <a:solidFill>
                  <a:schemeClr val="accent2">
                    <a:lumMod val="75000"/>
                  </a:schemeClr>
                </a:solidFill>
                <a:latin typeface="Calibri" panose="020F0502020204030204" pitchFamily="34" charset="0"/>
              </a:rPr>
              <a:t>executable architectural </a:t>
            </a:r>
            <a:r>
              <a:rPr lang="en-US" altLang="en-US" sz="2400" dirty="0">
                <a:latin typeface="Calibri" panose="020F0502020204030204" pitchFamily="34" charset="0"/>
              </a:rPr>
              <a:t>prototypes have been created to explore critical functionality and architecturally significant scenarios. </a:t>
            </a:r>
          </a:p>
          <a:p>
            <a:pPr>
              <a:lnSpc>
                <a:spcPct val="90000"/>
              </a:lnSpc>
            </a:pPr>
            <a:r>
              <a:rPr lang="en-US" altLang="en-US" sz="2400" b="1" dirty="0">
                <a:latin typeface="Calibri" panose="020F0502020204030204" pitchFamily="34" charset="0"/>
              </a:rPr>
              <a:t>Design model:</a:t>
            </a:r>
            <a:r>
              <a:rPr lang="en-US" altLang="en-US" sz="2400" dirty="0">
                <a:latin typeface="Calibri" panose="020F0502020204030204" pitchFamily="34" charset="0"/>
              </a:rPr>
              <a:t> an object model describing the </a:t>
            </a:r>
            <a:r>
              <a:rPr lang="en-US" altLang="en-US" sz="2400" dirty="0">
                <a:solidFill>
                  <a:schemeClr val="accent2">
                    <a:lumMod val="75000"/>
                  </a:schemeClr>
                </a:solidFill>
                <a:latin typeface="Calibri" panose="020F0502020204030204" pitchFamily="34" charset="0"/>
              </a:rPr>
              <a:t>realization of use cases</a:t>
            </a:r>
            <a:r>
              <a:rPr lang="en-US" altLang="en-US" sz="2400" dirty="0">
                <a:latin typeface="Calibri" panose="020F0502020204030204" pitchFamily="34" charset="0"/>
              </a:rPr>
              <a:t>, and serves as an </a:t>
            </a:r>
            <a:r>
              <a:rPr lang="en-US" altLang="en-US" sz="2400" dirty="0">
                <a:solidFill>
                  <a:schemeClr val="accent2">
                    <a:lumMod val="75000"/>
                  </a:schemeClr>
                </a:solidFill>
                <a:latin typeface="Calibri" panose="020F0502020204030204" pitchFamily="34" charset="0"/>
              </a:rPr>
              <a:t>abstraction </a:t>
            </a:r>
            <a:r>
              <a:rPr lang="en-US" altLang="en-US" sz="2400" dirty="0">
                <a:latin typeface="Calibri" panose="020F0502020204030204" pitchFamily="34" charset="0"/>
              </a:rPr>
              <a:t>of the implementation model and its source code. </a:t>
            </a:r>
          </a:p>
          <a:p>
            <a:pPr>
              <a:lnSpc>
                <a:spcPct val="90000"/>
              </a:lnSpc>
            </a:pPr>
            <a:r>
              <a:rPr lang="en-US" altLang="en-US" sz="2400" b="1" dirty="0">
                <a:latin typeface="Calibri" panose="020F0502020204030204" pitchFamily="34" charset="0"/>
              </a:rPr>
              <a:t>Data model:</a:t>
            </a:r>
            <a:r>
              <a:rPr lang="en-US" altLang="en-US" sz="2400" dirty="0">
                <a:latin typeface="Calibri" panose="020F0502020204030204" pitchFamily="34" charset="0"/>
              </a:rPr>
              <a:t> a subset of the implementation model which describes the </a:t>
            </a:r>
            <a:r>
              <a:rPr lang="en-US" altLang="en-US" sz="2400" dirty="0">
                <a:solidFill>
                  <a:schemeClr val="accent2">
                    <a:lumMod val="75000"/>
                  </a:schemeClr>
                </a:solidFill>
                <a:latin typeface="Calibri" panose="020F0502020204030204" pitchFamily="34" charset="0"/>
              </a:rPr>
              <a:t>logical and physical representation of persistent data </a:t>
            </a:r>
            <a:r>
              <a:rPr lang="en-US" altLang="en-US" sz="2400" dirty="0">
                <a:latin typeface="Calibri" panose="020F0502020204030204" pitchFamily="34" charset="0"/>
              </a:rPr>
              <a:t>in the system. </a:t>
            </a:r>
          </a:p>
          <a:p>
            <a:pPr>
              <a:lnSpc>
                <a:spcPct val="90000"/>
              </a:lnSpc>
            </a:pPr>
            <a:r>
              <a:rPr lang="en-US" altLang="en-US" sz="2400" dirty="0">
                <a:latin typeface="Calibri" panose="020F0502020204030204" pitchFamily="34" charset="0"/>
              </a:rPr>
              <a:t>Testing Mechanisms and </a:t>
            </a:r>
            <a:r>
              <a:rPr lang="en-US" altLang="en-US" sz="2400" dirty="0">
                <a:solidFill>
                  <a:schemeClr val="accent2">
                    <a:lumMod val="75000"/>
                  </a:schemeClr>
                </a:solidFill>
                <a:latin typeface="Calibri" panose="020F0502020204030204" pitchFamily="34" charset="0"/>
              </a:rPr>
              <a:t>refining previous Iteration’s artifacts</a:t>
            </a:r>
            <a:r>
              <a:rPr lang="en-US" altLang="en-US" sz="2400" dirty="0">
                <a:latin typeface="Calibri" panose="020F0502020204030204" pitchFamily="34" charset="0"/>
              </a:rPr>
              <a:t>.</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a:xfrm>
            <a:off x="527050" y="457200"/>
            <a:ext cx="8540750" cy="838200"/>
          </a:xfrm>
        </p:spPr>
        <p:txBody>
          <a:bodyPr>
            <a:normAutofit/>
          </a:bodyPr>
          <a:lstStyle/>
          <a:p>
            <a:r>
              <a:rPr lang="en-US" altLang="en-US" sz="3200" dirty="0">
                <a:latin typeface="Segoe UI" panose="020B0502040204020203" pitchFamily="34" charset="0"/>
                <a:ea typeface="Segoe UI" panose="020B0502040204020203" pitchFamily="34" charset="0"/>
                <a:cs typeface="Segoe UI" panose="020B0502040204020203" pitchFamily="34" charset="0"/>
              </a:rPr>
              <a:t>Construction Artifacts </a:t>
            </a:r>
          </a:p>
        </p:txBody>
      </p:sp>
      <p:sp>
        <p:nvSpPr>
          <p:cNvPr id="25603" name="Rectangle 3"/>
          <p:cNvSpPr>
            <a:spLocks noGrp="1" noRot="1" noChangeArrowheads="1"/>
          </p:cNvSpPr>
          <p:nvPr>
            <p:ph idx="1"/>
          </p:nvPr>
        </p:nvSpPr>
        <p:spPr>
          <a:xfrm>
            <a:off x="152400" y="762000"/>
            <a:ext cx="8067675" cy="4241800"/>
          </a:xfrm>
        </p:spPr>
        <p:txBody>
          <a:bodyPr>
            <a:normAutofit lnSpcReduction="10000"/>
          </a:bodyPr>
          <a:lstStyle/>
          <a:p>
            <a:pPr>
              <a:lnSpc>
                <a:spcPct val="150000"/>
              </a:lnSpc>
            </a:pPr>
            <a:endParaRPr lang="en-US" altLang="en-US" sz="2400" b="1" dirty="0" smtClean="0">
              <a:latin typeface="Calibri" panose="020F0502020204030204" pitchFamily="34" charset="0"/>
            </a:endParaRPr>
          </a:p>
          <a:p>
            <a:pPr>
              <a:lnSpc>
                <a:spcPct val="150000"/>
              </a:lnSpc>
            </a:pPr>
            <a:r>
              <a:rPr lang="en-US" altLang="en-US" sz="2400" b="1" dirty="0" smtClean="0">
                <a:latin typeface="Calibri" panose="020F0502020204030204" pitchFamily="34" charset="0"/>
              </a:rPr>
              <a:t>The </a:t>
            </a:r>
            <a:r>
              <a:rPr lang="en-US" altLang="en-US" sz="2400" b="1" dirty="0">
                <a:latin typeface="Calibri" panose="020F0502020204030204" pitchFamily="34" charset="0"/>
              </a:rPr>
              <a:t>System</a:t>
            </a:r>
            <a:r>
              <a:rPr lang="en-US" altLang="en-US" sz="2400" dirty="0">
                <a:latin typeface="Calibri" panose="020F0502020204030204" pitchFamily="34" charset="0"/>
              </a:rPr>
              <a:t>: The executable system itself, ready to begin "beta" </a:t>
            </a:r>
            <a:r>
              <a:rPr lang="en-US" altLang="en-US" sz="2400" dirty="0" smtClean="0">
                <a:latin typeface="Calibri" panose="020F0502020204030204" pitchFamily="34" charset="0"/>
              </a:rPr>
              <a:t>testing</a:t>
            </a:r>
            <a:endParaRPr lang="en-US" altLang="en-US" sz="2400" dirty="0">
              <a:latin typeface="Calibri" panose="020F0502020204030204" pitchFamily="34" charset="0"/>
            </a:endParaRPr>
          </a:p>
          <a:p>
            <a:pPr>
              <a:lnSpc>
                <a:spcPct val="150000"/>
              </a:lnSpc>
            </a:pPr>
            <a:r>
              <a:rPr lang="en-US" altLang="en-US" sz="2400" b="1" dirty="0">
                <a:latin typeface="Calibri" panose="020F0502020204030204" pitchFamily="34" charset="0"/>
              </a:rPr>
              <a:t>Training materials:</a:t>
            </a:r>
            <a:r>
              <a:rPr lang="en-US" altLang="en-US" sz="2400" dirty="0">
                <a:latin typeface="Calibri" panose="020F0502020204030204" pitchFamily="34" charset="0"/>
              </a:rPr>
              <a:t> the material that is used in training programs or courses to assist the end-users with product use, operation and/or </a:t>
            </a:r>
            <a:r>
              <a:rPr lang="en-US" altLang="en-US" sz="2400" dirty="0" smtClean="0">
                <a:latin typeface="Calibri" panose="020F0502020204030204" pitchFamily="34" charset="0"/>
              </a:rPr>
              <a:t>maintenance</a:t>
            </a:r>
            <a:endParaRPr lang="en-US" altLang="en-US" sz="2400" dirty="0">
              <a:latin typeface="Calibri" panose="020F0502020204030204" pitchFamily="34" charset="0"/>
            </a:endParaRPr>
          </a:p>
          <a:p>
            <a:pPr>
              <a:lnSpc>
                <a:spcPct val="150000"/>
              </a:lnSpc>
            </a:pPr>
            <a:r>
              <a:rPr lang="en-US" altLang="en-US" sz="2400" dirty="0">
                <a:latin typeface="Calibri" panose="020F0502020204030204" pitchFamily="34" charset="0"/>
              </a:rPr>
              <a:t>Testing results and refining previous Iteration’s </a:t>
            </a:r>
            <a:r>
              <a:rPr lang="en-US" altLang="en-US" sz="2400" dirty="0" smtClean="0">
                <a:latin typeface="Calibri" panose="020F0502020204030204" pitchFamily="34" charset="0"/>
              </a:rPr>
              <a:t>artifacts</a:t>
            </a:r>
            <a:endParaRPr lang="en-US" altLang="en-US" sz="24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685800" y="304800"/>
            <a:ext cx="8229600" cy="685800"/>
          </a:xfrm>
        </p:spPr>
        <p:txBody>
          <a:bodyPr>
            <a:normAutofit/>
          </a:bodyPr>
          <a:lstStyle/>
          <a:p>
            <a:r>
              <a:rPr lang="en-US" altLang="en-US" sz="3200" dirty="0" smtClean="0">
                <a:latin typeface="Segoe UI" panose="020B0502040204020203" pitchFamily="34" charset="0"/>
                <a:ea typeface="Segoe UI" panose="020B0502040204020203" pitchFamily="34" charset="0"/>
                <a:cs typeface="Segoe UI" panose="020B0502040204020203" pitchFamily="34" charset="0"/>
              </a:rPr>
              <a:t>Transition </a:t>
            </a:r>
            <a:r>
              <a:rPr lang="en-US" altLang="en-US" sz="3200" dirty="0">
                <a:latin typeface="Segoe UI" panose="020B0502040204020203" pitchFamily="34" charset="0"/>
                <a:ea typeface="Segoe UI" panose="020B0502040204020203" pitchFamily="34" charset="0"/>
                <a:cs typeface="Segoe UI" panose="020B0502040204020203" pitchFamily="34" charset="0"/>
              </a:rPr>
              <a:t>Artifacts</a:t>
            </a:r>
          </a:p>
        </p:txBody>
      </p:sp>
      <p:sp>
        <p:nvSpPr>
          <p:cNvPr id="29699" name="Rectangle 3"/>
          <p:cNvSpPr>
            <a:spLocks noGrp="1" noRot="1" noChangeArrowheads="1"/>
          </p:cNvSpPr>
          <p:nvPr>
            <p:ph idx="1"/>
          </p:nvPr>
        </p:nvSpPr>
        <p:spPr>
          <a:xfrm>
            <a:off x="304800" y="762000"/>
            <a:ext cx="8077200" cy="5981700"/>
          </a:xfrm>
        </p:spPr>
        <p:txBody>
          <a:bodyPr>
            <a:noAutofit/>
          </a:bodyPr>
          <a:lstStyle/>
          <a:p>
            <a:pPr marL="0" indent="0">
              <a:buNone/>
            </a:pPr>
            <a:endParaRPr lang="en-US" altLang="en-US" sz="2400" b="1" dirty="0" smtClean="0"/>
          </a:p>
          <a:p>
            <a:r>
              <a:rPr lang="en-US" altLang="en-US" sz="2400" b="1" dirty="0" smtClean="0">
                <a:latin typeface="Calibri" panose="020F0502020204030204" pitchFamily="34" charset="0"/>
              </a:rPr>
              <a:t>Product</a:t>
            </a:r>
            <a:endParaRPr lang="en-US" altLang="en-US" sz="2400" dirty="0">
              <a:latin typeface="Calibri" panose="020F0502020204030204" pitchFamily="34" charset="0"/>
            </a:endParaRPr>
          </a:p>
          <a:p>
            <a:r>
              <a:rPr lang="en-US" altLang="en-US" sz="2400" b="1" dirty="0">
                <a:latin typeface="Calibri" panose="020F0502020204030204" pitchFamily="34" charset="0"/>
              </a:rPr>
              <a:t>Release Notes:</a:t>
            </a:r>
            <a:r>
              <a:rPr lang="en-US" altLang="en-US" sz="2400" dirty="0">
                <a:latin typeface="Calibri" panose="020F0502020204030204" pitchFamily="34" charset="0"/>
              </a:rPr>
              <a:t> identify changes and known bugs in a version of a build or deployment unit that has been made available for </a:t>
            </a:r>
            <a:r>
              <a:rPr lang="en-US" altLang="en-US" sz="2400" dirty="0" smtClean="0">
                <a:latin typeface="Calibri" panose="020F0502020204030204" pitchFamily="34" charset="0"/>
              </a:rPr>
              <a:t>use</a:t>
            </a:r>
            <a:endParaRPr lang="en-US" altLang="en-US" sz="2400" dirty="0">
              <a:latin typeface="Calibri" panose="020F0502020204030204" pitchFamily="34" charset="0"/>
            </a:endParaRPr>
          </a:p>
          <a:p>
            <a:r>
              <a:rPr lang="en-US" altLang="en-US" sz="2400" b="1" dirty="0">
                <a:latin typeface="Calibri" panose="020F0502020204030204" pitchFamily="34" charset="0"/>
              </a:rPr>
              <a:t>Installation Artifacts:</a:t>
            </a:r>
            <a:r>
              <a:rPr lang="en-US" altLang="en-US" sz="2400" dirty="0">
                <a:latin typeface="Calibri" panose="020F0502020204030204" pitchFamily="34" charset="0"/>
              </a:rPr>
              <a:t> refer to the software and documented instructions required to install the </a:t>
            </a:r>
            <a:r>
              <a:rPr lang="en-US" altLang="en-US" sz="2400" dirty="0" smtClean="0">
                <a:latin typeface="Calibri" panose="020F0502020204030204" pitchFamily="34" charset="0"/>
              </a:rPr>
              <a:t>product </a:t>
            </a:r>
            <a:endParaRPr lang="en-US" altLang="en-US" sz="2400" dirty="0">
              <a:latin typeface="Calibri" panose="020F0502020204030204" pitchFamily="34" charset="0"/>
            </a:endParaRPr>
          </a:p>
          <a:p>
            <a:r>
              <a:rPr lang="en-US" altLang="en-US" sz="2400" b="1" dirty="0">
                <a:latin typeface="Calibri" panose="020F0502020204030204" pitchFamily="34" charset="0"/>
              </a:rPr>
              <a:t>End-User Support Material: </a:t>
            </a:r>
            <a:r>
              <a:rPr lang="en-US" altLang="en-US" sz="2400" dirty="0">
                <a:latin typeface="Calibri" panose="020F0502020204030204" pitchFamily="34" charset="0"/>
              </a:rPr>
              <a:t>Materials that assist the end-user in learning, using, operating and maintaining the </a:t>
            </a:r>
            <a:r>
              <a:rPr lang="en-US" altLang="en-US" sz="2400" dirty="0" smtClean="0">
                <a:latin typeface="Calibri" panose="020F0502020204030204" pitchFamily="34" charset="0"/>
              </a:rPr>
              <a:t>product </a:t>
            </a:r>
            <a:endParaRPr lang="en-US" altLang="en-US" sz="2400" dirty="0">
              <a:latin typeface="Calibri" panose="020F0502020204030204" pitchFamily="34" charset="0"/>
            </a:endParaRPr>
          </a:p>
          <a:p>
            <a:r>
              <a:rPr lang="en-US" altLang="en-US" sz="2400" dirty="0">
                <a:latin typeface="Calibri" panose="020F0502020204030204" pitchFamily="34" charset="0"/>
              </a:rPr>
              <a:t>Testing results and refining previous Iteration’s </a:t>
            </a:r>
            <a:r>
              <a:rPr lang="en-US" altLang="en-US" sz="2400" dirty="0" smtClean="0">
                <a:latin typeface="Calibri" panose="020F0502020204030204" pitchFamily="34" charset="0"/>
              </a:rPr>
              <a:t>artifacts</a:t>
            </a:r>
            <a:endParaRPr lang="en-US" altLang="en-US" sz="2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685800" y="609600"/>
            <a:ext cx="7927521" cy="1219200"/>
          </a:xfrm>
        </p:spPr>
        <p:txBody>
          <a:bodyPr lIns="86173" tIns="43087" rIns="86173" bIns="43087" anchor="t">
            <a:normAutofit/>
          </a:bodyPr>
          <a:lstStyle/>
          <a:p>
            <a:r>
              <a:rPr lang="en-US" altLang="en-US" sz="3200" dirty="0" smtClean="0">
                <a:latin typeface="Segoe UI" panose="020B0502040204020203" pitchFamily="34" charset="0"/>
                <a:ea typeface="Segoe UI" panose="020B0502040204020203" pitchFamily="34" charset="0"/>
                <a:cs typeface="Segoe UI" panose="020B0502040204020203" pitchFamily="34" charset="0"/>
              </a:rPr>
              <a:t>Best Practices</a:t>
            </a:r>
            <a:endParaRPr lang="en-US" altLang="en-US" sz="3200" dirty="0">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2" name="Diagram 1"/>
          <p:cNvGraphicFramePr/>
          <p:nvPr>
            <p:extLst>
              <p:ext uri="{D42A27DB-BD31-4B8C-83A1-F6EECF244321}">
                <p14:modId xmlns:p14="http://schemas.microsoft.com/office/powerpoint/2010/main" val="1841399555"/>
              </p:ext>
            </p:extLst>
          </p:nvPr>
        </p:nvGraphicFramePr>
        <p:xfrm>
          <a:off x="158750" y="1524000"/>
          <a:ext cx="540385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47" name="Rectangle 3"/>
          <p:cNvSpPr>
            <a:spLocks noChangeArrowheads="1"/>
          </p:cNvSpPr>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48" name="Rectangle 4"/>
          <p:cNvSpPr>
            <a:spLocks noGrp="1" noRot="1" noChangeArrowheads="1"/>
          </p:cNvSpPr>
          <p:nvPr>
            <p:ph type="title"/>
          </p:nvPr>
        </p:nvSpPr>
        <p:spPr>
          <a:xfrm>
            <a:off x="0" y="493713"/>
            <a:ext cx="8362950" cy="609600"/>
          </a:xfrm>
          <a:noFill/>
          <a:ln/>
        </p:spPr>
        <p:txBody>
          <a:bodyPr lIns="92075" tIns="46038" rIns="92075" bIns="46038">
            <a:normAutofit fontScale="90000"/>
          </a:bodyPr>
          <a:lstStyle/>
          <a:p>
            <a:r>
              <a:rPr lang="en-US" altLang="en-US" dirty="0">
                <a:latin typeface="Segoe UI" panose="020B0502040204020203" pitchFamily="34" charset="0"/>
                <a:ea typeface="Segoe UI" panose="020B0502040204020203" pitchFamily="34" charset="0"/>
                <a:cs typeface="Segoe UI" panose="020B0502040204020203" pitchFamily="34" charset="0"/>
              </a:rPr>
              <a:t>Risk Profile of an Iterative Development</a:t>
            </a:r>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998" y="1698120"/>
            <a:ext cx="7780060" cy="4016880"/>
          </a:xfrm>
          <a:prstGeom prst="rect">
            <a:avLst/>
          </a:prstGeom>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p:nvPr>
        </p:nvSpPr>
        <p:spPr/>
        <p:txBody>
          <a:bodyPr/>
          <a:lstStyle/>
          <a:p>
            <a:r>
              <a:rPr lang="de-DE" altLang="en-US" dirty="0" smtClean="0">
                <a:latin typeface="Calibri" panose="020F0502020204030204" pitchFamily="34" charset="0"/>
              </a:rPr>
              <a:t>	Pros                    			     Cons		</a:t>
            </a:r>
            <a:endParaRPr lang="de-DE" altLang="en-US" dirty="0">
              <a:latin typeface="Calibri" panose="020F0502020204030204" pitchFamily="34" charset="0"/>
            </a:endParaRPr>
          </a:p>
        </p:txBody>
      </p:sp>
      <p:sp>
        <p:nvSpPr>
          <p:cNvPr id="10245" name="Rectangle 5"/>
          <p:cNvSpPr>
            <a:spLocks noGrp="1" noChangeArrowheads="1"/>
          </p:cNvSpPr>
          <p:nvPr>
            <p:ph sz="half" idx="1"/>
          </p:nvPr>
        </p:nvSpPr>
        <p:spPr>
          <a:xfrm>
            <a:off x="566738" y="1752600"/>
            <a:ext cx="3925887" cy="4267200"/>
          </a:xfrm>
        </p:spPr>
        <p:txBody>
          <a:bodyPr>
            <a:noAutofit/>
          </a:bodyPr>
          <a:lstStyle/>
          <a:p>
            <a:r>
              <a:rPr lang="en-US" sz="2000" dirty="0">
                <a:latin typeface="Calibri" panose="020F0502020204030204" pitchFamily="34" charset="0"/>
              </a:rPr>
              <a:t>E</a:t>
            </a:r>
            <a:r>
              <a:rPr lang="en-US" sz="2000" dirty="0" smtClean="0">
                <a:latin typeface="Calibri" panose="020F0502020204030204" pitchFamily="34" charset="0"/>
              </a:rPr>
              <a:t>mphasis </a:t>
            </a:r>
            <a:r>
              <a:rPr lang="en-US" sz="2000" dirty="0">
                <a:latin typeface="Calibri" panose="020F0502020204030204" pitchFamily="34" charset="0"/>
              </a:rPr>
              <a:t>on accurate documentation</a:t>
            </a:r>
          </a:p>
          <a:p>
            <a:r>
              <a:rPr lang="en-US" sz="2000" dirty="0">
                <a:latin typeface="Calibri" panose="020F0502020204030204" pitchFamily="34" charset="0"/>
              </a:rPr>
              <a:t>It is proactively able to resolve the project risks associated with the client's evolving requirements </a:t>
            </a:r>
            <a:endParaRPr lang="en-US" sz="2000" dirty="0" smtClean="0">
              <a:latin typeface="Calibri" panose="020F0502020204030204" pitchFamily="34" charset="0"/>
            </a:endParaRPr>
          </a:p>
          <a:p>
            <a:r>
              <a:rPr lang="en-US" sz="2000" dirty="0" smtClean="0">
                <a:latin typeface="Calibri" panose="020F0502020204030204" pitchFamily="34" charset="0"/>
              </a:rPr>
              <a:t>Less time is required for integration </a:t>
            </a:r>
          </a:p>
          <a:p>
            <a:r>
              <a:rPr lang="en-US" sz="2000" dirty="0" smtClean="0">
                <a:latin typeface="Calibri" panose="020F0502020204030204" pitchFamily="34" charset="0"/>
              </a:rPr>
              <a:t>The </a:t>
            </a:r>
            <a:r>
              <a:rPr lang="en-US" sz="2000" dirty="0">
                <a:latin typeface="Calibri" panose="020F0502020204030204" pitchFamily="34" charset="0"/>
              </a:rPr>
              <a:t>development time required is less due to reuse of components.</a:t>
            </a:r>
          </a:p>
          <a:p>
            <a:pPr marL="0" indent="0">
              <a:buNone/>
            </a:pPr>
            <a:endParaRPr lang="en-US" altLang="en-US" sz="2000" dirty="0" smtClean="0">
              <a:latin typeface="Calibri" panose="020F0502020204030204" pitchFamily="34" charset="0"/>
            </a:endParaRPr>
          </a:p>
        </p:txBody>
      </p:sp>
      <p:sp>
        <p:nvSpPr>
          <p:cNvPr id="10246" name="Rectangle 6"/>
          <p:cNvSpPr>
            <a:spLocks noGrp="1" noChangeArrowheads="1"/>
          </p:cNvSpPr>
          <p:nvPr>
            <p:ph sz="half" idx="2"/>
          </p:nvPr>
        </p:nvSpPr>
        <p:spPr>
          <a:xfrm>
            <a:off x="4641850" y="1752600"/>
            <a:ext cx="3925888" cy="4267200"/>
          </a:xfrm>
        </p:spPr>
        <p:txBody>
          <a:bodyPr>
            <a:normAutofit fontScale="85000" lnSpcReduction="10000"/>
          </a:bodyPr>
          <a:lstStyle/>
          <a:p>
            <a:r>
              <a:rPr lang="en-US" sz="2400" dirty="0">
                <a:latin typeface="Calibri" panose="020F0502020204030204" pitchFamily="34" charset="0"/>
              </a:rPr>
              <a:t>The team members need to be expert </a:t>
            </a:r>
            <a:endParaRPr lang="en-US" sz="2400" dirty="0" smtClean="0">
              <a:latin typeface="Calibri" panose="020F0502020204030204" pitchFamily="34" charset="0"/>
            </a:endParaRPr>
          </a:p>
          <a:p>
            <a:r>
              <a:rPr lang="en-US" sz="2400" dirty="0" smtClean="0">
                <a:latin typeface="Calibri" panose="020F0502020204030204" pitchFamily="34" charset="0"/>
              </a:rPr>
              <a:t>The </a:t>
            </a:r>
            <a:r>
              <a:rPr lang="en-US" sz="2400" dirty="0">
                <a:latin typeface="Calibri" panose="020F0502020204030204" pitchFamily="34" charset="0"/>
              </a:rPr>
              <a:t>development process is too complex and disorganized.</a:t>
            </a:r>
          </a:p>
          <a:p>
            <a:r>
              <a:rPr lang="en-US" sz="2400" dirty="0" smtClean="0">
                <a:latin typeface="Calibri" panose="020F0502020204030204" pitchFamily="34" charset="0"/>
              </a:rPr>
              <a:t>The </a:t>
            </a:r>
            <a:r>
              <a:rPr lang="en-US" sz="2400" dirty="0">
                <a:latin typeface="Calibri" panose="020F0502020204030204" pitchFamily="34" charset="0"/>
              </a:rPr>
              <a:t>reuse of components will not be </a:t>
            </a:r>
            <a:r>
              <a:rPr lang="en-US" sz="2400" dirty="0" smtClean="0">
                <a:latin typeface="Calibri" panose="020F0502020204030204" pitchFamily="34" charset="0"/>
              </a:rPr>
              <a:t>possible for new technologies.</a:t>
            </a:r>
            <a:endParaRPr lang="en-US" sz="2400" dirty="0">
              <a:latin typeface="Calibri" panose="020F0502020204030204" pitchFamily="34" charset="0"/>
            </a:endParaRPr>
          </a:p>
          <a:p>
            <a:r>
              <a:rPr lang="en-US" sz="2400" dirty="0" smtClean="0">
                <a:latin typeface="Calibri" panose="020F0502020204030204" pitchFamily="34" charset="0"/>
              </a:rPr>
              <a:t>But Integration on </a:t>
            </a:r>
            <a:r>
              <a:rPr lang="en-US" sz="2400" dirty="0">
                <a:latin typeface="Calibri" panose="020F0502020204030204" pitchFamily="34" charset="0"/>
              </a:rPr>
              <a:t>particularly big projects with multiple development streams </a:t>
            </a:r>
            <a:r>
              <a:rPr lang="en-US" sz="2400" dirty="0" smtClean="0">
                <a:latin typeface="Calibri" panose="020F0502020204030204" pitchFamily="34" charset="0"/>
              </a:rPr>
              <a:t>will </a:t>
            </a:r>
            <a:r>
              <a:rPr lang="en-US" sz="2400" dirty="0">
                <a:latin typeface="Calibri" panose="020F0502020204030204" pitchFamily="34" charset="0"/>
              </a:rPr>
              <a:t>only add to the confusion and cause more issues during the stages of testing</a:t>
            </a:r>
          </a:p>
        </p:txBody>
      </p:sp>
      <p:pic>
        <p:nvPicPr>
          <p:cNvPr id="9" name="Picture 10" descr="http://www.okcseminari.rs/pluginfile.php/4900/course/summary/naslovana_01.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4184" y="404214"/>
            <a:ext cx="1756881" cy="124738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hape 106"/>
          <p:cNvCxnSpPr/>
          <p:nvPr/>
        </p:nvCxnSpPr>
        <p:spPr>
          <a:xfrm>
            <a:off x="4555283" y="2592133"/>
            <a:ext cx="33433" cy="2588134"/>
          </a:xfrm>
          <a:prstGeom prst="straightConnector1">
            <a:avLst/>
          </a:prstGeom>
          <a:noFill/>
          <a:ln w="9525" cap="flat" cmpd="sng">
            <a:solidFill>
              <a:schemeClr val="dk2"/>
            </a:solidFill>
            <a:prstDash val="solid"/>
            <a:round/>
            <a:headEnd type="none" w="lg" len="lg"/>
            <a:tailEnd type="none" w="lg" len="lg"/>
          </a:ln>
        </p:spPr>
      </p:cxnSp>
    </p:spTree>
    <p:extLst>
      <p:ext uri="{BB962C8B-B14F-4D97-AF65-F5344CB8AC3E}">
        <p14:creationId xmlns:p14="http://schemas.microsoft.com/office/powerpoint/2010/main" val="8655072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7886700" cy="1325563"/>
          </a:xfrm>
        </p:spPr>
        <p:txBody>
          <a:bodyPr>
            <a:normAutofit/>
          </a:bodyPr>
          <a:lstStyle/>
          <a:p>
            <a:pPr algn="ctr"/>
            <a:r>
              <a:rPr lang="en-US" sz="6000" b="1" dirty="0" smtClean="0"/>
              <a:t>Group Discussion</a:t>
            </a:r>
            <a:endParaRPr lang="en-US" sz="6000"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75" y="1447800"/>
            <a:ext cx="6381750" cy="4781550"/>
          </a:xfrm>
          <a:prstGeom prst="rect">
            <a:avLst/>
          </a:prstGeom>
        </p:spPr>
      </p:pic>
    </p:spTree>
    <p:extLst>
      <p:ext uri="{BB962C8B-B14F-4D97-AF65-F5344CB8AC3E}">
        <p14:creationId xmlns:p14="http://schemas.microsoft.com/office/powerpoint/2010/main" val="34227012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95400" y="1447800"/>
            <a:ext cx="5372100" cy="4467057"/>
          </a:xfrm>
          <a:prstGeom prst="rect">
            <a:avLst/>
          </a:prstGeom>
        </p:spPr>
        <p:txBody>
          <a:bodyPr wrap="square">
            <a:spAutoFit/>
          </a:bodyPr>
          <a:lstStyle/>
          <a:p>
            <a:pPr marL="160735" indent="-160735">
              <a:lnSpc>
                <a:spcPct val="150000"/>
              </a:lnSpc>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Defined by Dr. Winston Royce in the </a:t>
            </a:r>
            <a:r>
              <a:rPr lang="en-US" sz="2400" dirty="0" smtClean="0">
                <a:latin typeface="Calibri" panose="020F0502020204030204" pitchFamily="34" charset="0"/>
                <a:cs typeface="Times New Roman" panose="02020603050405020304" pitchFamily="18" charset="0"/>
              </a:rPr>
              <a:t>1970's</a:t>
            </a:r>
            <a:endParaRPr lang="en-US" sz="2400" dirty="0">
              <a:latin typeface="Calibri" panose="020F0502020204030204" pitchFamily="34" charset="0"/>
              <a:cs typeface="Times New Roman" panose="02020603050405020304" pitchFamily="18" charset="0"/>
            </a:endParaRPr>
          </a:p>
          <a:p>
            <a:pPr marL="160735" indent="-160735">
              <a:lnSpc>
                <a:spcPct val="150000"/>
              </a:lnSpc>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Linear-sequential life cycle </a:t>
            </a:r>
            <a:r>
              <a:rPr lang="en-US" sz="2400" dirty="0" smtClean="0">
                <a:latin typeface="Calibri" panose="020F0502020204030204" pitchFamily="34" charset="0"/>
                <a:cs typeface="Times New Roman" panose="02020603050405020304" pitchFamily="18" charset="0"/>
              </a:rPr>
              <a:t>model</a:t>
            </a:r>
          </a:p>
          <a:p>
            <a:pPr marL="160735" indent="-160735">
              <a:lnSpc>
                <a:spcPct val="150000"/>
              </a:lnSpc>
              <a:buFont typeface="Arial" panose="020B0604020202020204" pitchFamily="34" charset="0"/>
              <a:buChar char="•"/>
            </a:pPr>
            <a:r>
              <a:rPr lang="en-US" sz="2400" dirty="0" smtClean="0">
                <a:latin typeface="Calibri" panose="020F0502020204030204" pitchFamily="34" charset="0"/>
                <a:cs typeface="Times New Roman" panose="02020603050405020304" pitchFamily="18" charset="0"/>
              </a:rPr>
              <a:t>Involves </a:t>
            </a:r>
            <a:r>
              <a:rPr lang="en-US" sz="2400" dirty="0">
                <a:latin typeface="Calibri" panose="020F0502020204030204" pitchFamily="34" charset="0"/>
                <a:cs typeface="Times New Roman" panose="02020603050405020304" pitchFamily="18" charset="0"/>
              </a:rPr>
              <a:t>six </a:t>
            </a:r>
            <a:r>
              <a:rPr lang="en-US" sz="2400" dirty="0" smtClean="0">
                <a:latin typeface="Calibri" panose="020F0502020204030204" pitchFamily="34" charset="0"/>
                <a:cs typeface="Times New Roman" panose="02020603050405020304" pitchFamily="18" charset="0"/>
              </a:rPr>
              <a:t>stages</a:t>
            </a:r>
            <a:endParaRPr lang="en-US" sz="2400" dirty="0">
              <a:latin typeface="Calibri" panose="020F0502020204030204" pitchFamily="34" charset="0"/>
              <a:cs typeface="Times New Roman" panose="02020603050405020304" pitchFamily="18" charset="0"/>
            </a:endParaRPr>
          </a:p>
          <a:p>
            <a:pPr marL="160735" indent="-160735">
              <a:lnSpc>
                <a:spcPct val="150000"/>
              </a:lnSpc>
              <a:buFont typeface="Arial" panose="020B0604020202020204" pitchFamily="34" charset="0"/>
              <a:buChar char="•"/>
            </a:pPr>
            <a:r>
              <a:rPr lang="en-US" sz="2400" dirty="0">
                <a:latin typeface="Calibri" panose="020F0502020204030204" pitchFamily="34" charset="0"/>
              </a:rPr>
              <a:t>Each phase must be completed fully before the next phase can </a:t>
            </a:r>
            <a:r>
              <a:rPr lang="en-US" sz="2400" dirty="0" smtClean="0">
                <a:latin typeface="Calibri" panose="020F0502020204030204" pitchFamily="34" charset="0"/>
              </a:rPr>
              <a:t>begin</a:t>
            </a:r>
            <a:endParaRPr lang="en-US" sz="2400" dirty="0">
              <a:latin typeface="Calibri" panose="020F0502020204030204" pitchFamily="34" charset="0"/>
              <a:cs typeface="Times New Roman" panose="02020603050405020304" pitchFamily="18" charset="0"/>
            </a:endParaRPr>
          </a:p>
          <a:p>
            <a:pPr marL="160735" indent="-160735">
              <a:lnSpc>
                <a:spcPct val="150000"/>
              </a:lnSpc>
              <a:buFont typeface="Arial" panose="020B0604020202020204" pitchFamily="34" charset="0"/>
              <a:buChar char="•"/>
            </a:pPr>
            <a:r>
              <a:rPr lang="en-US" sz="2400" dirty="0">
                <a:latin typeface="Calibri" panose="020F0502020204030204" pitchFamily="34" charset="0"/>
              </a:rPr>
              <a:t>For small projects and there are no uncertain requirements</a:t>
            </a:r>
            <a:endParaRPr lang="en-US" sz="2400" dirty="0">
              <a:solidFill>
                <a:srgbClr val="333333"/>
              </a:solidFill>
              <a:latin typeface="Calibri" panose="020F0502020204030204" pitchFamily="34" charset="0"/>
              <a:cs typeface="Times New Roman" panose="02020603050405020304" pitchFamily="18" charset="0"/>
            </a:endParaRPr>
          </a:p>
        </p:txBody>
      </p:sp>
      <p:sp>
        <p:nvSpPr>
          <p:cNvPr id="4" name="TextBox 3"/>
          <p:cNvSpPr txBox="1"/>
          <p:nvPr/>
        </p:nvSpPr>
        <p:spPr>
          <a:xfrm>
            <a:off x="1191491" y="685800"/>
            <a:ext cx="3061031" cy="584775"/>
          </a:xfrm>
          <a:prstGeom prst="rect">
            <a:avLst/>
          </a:prstGeom>
          <a:noFill/>
        </p:spPr>
        <p:txBody>
          <a:bodyPr wrap="none" rtlCol="0">
            <a:spAutoFit/>
          </a:bodyPr>
          <a:lstStyle/>
          <a:p>
            <a:r>
              <a:rPr lang="en-US" sz="3200" dirty="0">
                <a:solidFill>
                  <a:schemeClr val="accent1"/>
                </a:solidFill>
                <a:latin typeface="Segoe UI" panose="020B0502040204020203" pitchFamily="34" charset="0"/>
                <a:ea typeface="Segoe UI" panose="020B0502040204020203" pitchFamily="34" charset="0"/>
                <a:cs typeface="Segoe UI" panose="020B0502040204020203" pitchFamily="34" charset="0"/>
              </a:rPr>
              <a:t>Waterfall model</a:t>
            </a:r>
          </a:p>
        </p:txBody>
      </p:sp>
    </p:spTree>
    <p:extLst>
      <p:ext uri="{BB962C8B-B14F-4D97-AF65-F5344CB8AC3E}">
        <p14:creationId xmlns:p14="http://schemas.microsoft.com/office/powerpoint/2010/main" val="24440056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1"/>
            <a:ext cx="7886700" cy="1066800"/>
          </a:xfrm>
        </p:spPr>
        <p:txBody>
          <a:bodyPr>
            <a:normAutofit/>
          </a:bodyPr>
          <a:lstStyle/>
          <a:p>
            <a:pPr algn="ctr"/>
            <a:r>
              <a:rPr lang="en-US" sz="4000" dirty="0" smtClean="0">
                <a:latin typeface="Segoe UI" panose="020B0502040204020203" pitchFamily="34" charset="0"/>
                <a:ea typeface="Segoe UI" panose="020B0502040204020203" pitchFamily="34" charset="0"/>
                <a:cs typeface="Segoe UI" panose="020B0502040204020203" pitchFamily="34" charset="0"/>
              </a:rPr>
              <a:t>Conclusion</a:t>
            </a:r>
            <a:endParaRPr lang="en-US" sz="4000" dirty="0">
              <a:latin typeface="Segoe UI" panose="020B0502040204020203" pitchFamily="34" charset="0"/>
              <a:ea typeface="Segoe UI" panose="020B0502040204020203" pitchFamily="34" charset="0"/>
              <a:cs typeface="Segoe UI" panose="020B0502040204020203" pitchFamily="34" charset="0"/>
            </a:endParaRPr>
          </a:p>
        </p:txBody>
      </p:sp>
      <p:sp>
        <p:nvSpPr>
          <p:cNvPr id="4" name="TextBox 3"/>
          <p:cNvSpPr txBox="1"/>
          <p:nvPr/>
        </p:nvSpPr>
        <p:spPr>
          <a:xfrm>
            <a:off x="381000" y="1143000"/>
            <a:ext cx="6324600" cy="5298886"/>
          </a:xfrm>
          <a:prstGeom prst="rect">
            <a:avLst/>
          </a:prstGeom>
          <a:noFill/>
        </p:spPr>
        <p:txBody>
          <a:bodyPr wrap="square" rtlCol="0">
            <a:spAutoFit/>
          </a:bodyPr>
          <a:lstStyle/>
          <a:p>
            <a:pPr marL="342900" lvl="0" indent="-342900" defTabSz="457200" fontAlgn="auto">
              <a:spcBef>
                <a:spcPts val="1000"/>
              </a:spcBef>
              <a:spcAft>
                <a:spcPts val="0"/>
              </a:spcAft>
              <a:buClr>
                <a:srgbClr val="5FCBEF"/>
              </a:buClr>
              <a:buSzPct val="80000"/>
              <a:buFont typeface="Wingdings 3" charset="2"/>
              <a:buChar char=""/>
            </a:pPr>
            <a:r>
              <a:rPr lang="en-US" sz="2000" dirty="0" smtClean="0">
                <a:solidFill>
                  <a:prstClr val="black">
                    <a:lumMod val="75000"/>
                    <a:lumOff val="25000"/>
                  </a:prstClr>
                </a:solidFill>
                <a:latin typeface="Calibri" panose="020F0502020204030204" pitchFamily="34" charset="0"/>
                <a:cs typeface="+mn-cs"/>
              </a:rPr>
              <a:t>Waterfall model</a:t>
            </a:r>
          </a:p>
          <a:p>
            <a:pPr marL="800100" lvl="1" indent="-342900" defTabSz="457200" fontAlgn="auto">
              <a:spcBef>
                <a:spcPts val="1000"/>
              </a:spcBef>
              <a:spcAft>
                <a:spcPts val="0"/>
              </a:spcAft>
              <a:buClr>
                <a:srgbClr val="5FCBEF"/>
              </a:buClr>
              <a:buSzPct val="80000"/>
              <a:buFont typeface="Wingdings 3" charset="2"/>
              <a:buChar char=""/>
            </a:pPr>
            <a:r>
              <a:rPr lang="en-US" sz="2000" dirty="0">
                <a:solidFill>
                  <a:prstClr val="black">
                    <a:lumMod val="75000"/>
                    <a:lumOff val="25000"/>
                  </a:prstClr>
                </a:solidFill>
                <a:latin typeface="Calibri" panose="020F0502020204030204" pitchFamily="34" charset="0"/>
                <a:cs typeface="+mn-cs"/>
              </a:rPr>
              <a:t>I</a:t>
            </a:r>
            <a:r>
              <a:rPr lang="en-US" sz="2000" dirty="0" smtClean="0">
                <a:solidFill>
                  <a:prstClr val="black">
                    <a:lumMod val="75000"/>
                    <a:lumOff val="25000"/>
                  </a:prstClr>
                </a:solidFill>
                <a:latin typeface="Calibri" panose="020F0502020204030204" pitchFamily="34" charset="0"/>
                <a:cs typeface="+mn-cs"/>
              </a:rPr>
              <a:t>s </a:t>
            </a:r>
            <a:r>
              <a:rPr lang="en-US" sz="2000" dirty="0">
                <a:solidFill>
                  <a:prstClr val="black">
                    <a:lumMod val="75000"/>
                    <a:lumOff val="25000"/>
                  </a:prstClr>
                </a:solidFill>
                <a:latin typeface="Calibri" panose="020F0502020204030204" pitchFamily="34" charset="0"/>
                <a:cs typeface="+mn-cs"/>
              </a:rPr>
              <a:t>used only when the requirements are very well known, clear and </a:t>
            </a:r>
            <a:r>
              <a:rPr lang="en-US" sz="2000" dirty="0" smtClean="0">
                <a:solidFill>
                  <a:prstClr val="black">
                    <a:lumMod val="75000"/>
                    <a:lumOff val="25000"/>
                  </a:prstClr>
                </a:solidFill>
                <a:latin typeface="Calibri" panose="020F0502020204030204" pitchFamily="34" charset="0"/>
                <a:cs typeface="+mn-cs"/>
              </a:rPr>
              <a:t>fixed</a:t>
            </a:r>
          </a:p>
          <a:p>
            <a:pPr marL="800100" lvl="1" indent="-342900" defTabSz="457200" fontAlgn="auto">
              <a:spcBef>
                <a:spcPts val="1000"/>
              </a:spcBef>
              <a:spcAft>
                <a:spcPts val="0"/>
              </a:spcAft>
              <a:buClr>
                <a:srgbClr val="5FCBEF"/>
              </a:buClr>
              <a:buSzPct val="80000"/>
              <a:buFont typeface="Wingdings 3" charset="2"/>
              <a:buChar char=""/>
            </a:pPr>
            <a:r>
              <a:rPr lang="en-US" sz="2000" dirty="0" smtClean="0">
                <a:solidFill>
                  <a:schemeClr val="dk1"/>
                </a:solidFill>
                <a:latin typeface="Calibri"/>
                <a:ea typeface="Calibri"/>
                <a:cs typeface="Calibri"/>
                <a:sym typeface="Calibri"/>
              </a:rPr>
              <a:t>When ample </a:t>
            </a:r>
            <a:r>
              <a:rPr lang="en-US" sz="2000" dirty="0">
                <a:solidFill>
                  <a:schemeClr val="dk1"/>
                </a:solidFill>
                <a:latin typeface="Calibri"/>
                <a:ea typeface="Calibri"/>
                <a:cs typeface="Calibri"/>
                <a:sym typeface="Calibri"/>
              </a:rPr>
              <a:t>resources with required expertise are available </a:t>
            </a:r>
            <a:r>
              <a:rPr lang="en-US" sz="2000" dirty="0" smtClean="0">
                <a:solidFill>
                  <a:schemeClr val="dk1"/>
                </a:solidFill>
                <a:latin typeface="Calibri"/>
                <a:ea typeface="Calibri"/>
                <a:cs typeface="Calibri"/>
                <a:sym typeface="Calibri"/>
              </a:rPr>
              <a:t>freely</a:t>
            </a:r>
          </a:p>
          <a:p>
            <a:pPr marL="800100" lvl="1" indent="-342900" defTabSz="457200" fontAlgn="auto">
              <a:spcBef>
                <a:spcPts val="1000"/>
              </a:spcBef>
              <a:spcAft>
                <a:spcPts val="0"/>
              </a:spcAft>
              <a:buClr>
                <a:srgbClr val="5FCBEF"/>
              </a:buClr>
              <a:buSzPct val="80000"/>
              <a:buFont typeface="Wingdings 3" charset="2"/>
              <a:buChar char=""/>
            </a:pPr>
            <a:r>
              <a:rPr lang="en-US" sz="2000" dirty="0" smtClean="0">
                <a:solidFill>
                  <a:schemeClr val="dk1"/>
                </a:solidFill>
                <a:latin typeface="Calibri"/>
                <a:ea typeface="Calibri"/>
                <a:cs typeface="Calibri"/>
                <a:sym typeface="Calibri"/>
              </a:rPr>
              <a:t>When t</a:t>
            </a:r>
            <a:r>
              <a:rPr lang="en-US" sz="2000" dirty="0" smtClean="0">
                <a:solidFill>
                  <a:schemeClr val="dk1"/>
                </a:solidFill>
                <a:latin typeface="Calibri"/>
                <a:ea typeface="Calibri"/>
                <a:cs typeface="Calibri"/>
                <a:sym typeface="Calibri"/>
              </a:rPr>
              <a:t>echnology </a:t>
            </a:r>
            <a:r>
              <a:rPr lang="en-US" sz="2000" dirty="0">
                <a:solidFill>
                  <a:schemeClr val="dk1"/>
                </a:solidFill>
                <a:latin typeface="Calibri"/>
                <a:ea typeface="Calibri"/>
                <a:cs typeface="Calibri"/>
                <a:sym typeface="Calibri"/>
              </a:rPr>
              <a:t>is </a:t>
            </a:r>
            <a:r>
              <a:rPr lang="en-US" sz="2000" dirty="0" smtClean="0">
                <a:solidFill>
                  <a:schemeClr val="dk1"/>
                </a:solidFill>
                <a:latin typeface="Calibri"/>
                <a:ea typeface="Calibri"/>
                <a:cs typeface="Calibri"/>
                <a:sym typeface="Calibri"/>
              </a:rPr>
              <a:t>understood</a:t>
            </a:r>
          </a:p>
          <a:p>
            <a:pPr marL="342900" lvl="0" indent="-342900" defTabSz="457200" fontAlgn="auto">
              <a:spcBef>
                <a:spcPts val="1000"/>
              </a:spcBef>
              <a:spcAft>
                <a:spcPts val="0"/>
              </a:spcAft>
              <a:buClr>
                <a:srgbClr val="5FCBEF"/>
              </a:buClr>
              <a:buSzPct val="80000"/>
              <a:buFont typeface="Wingdings 3" charset="2"/>
              <a:buChar char=""/>
            </a:pPr>
            <a:r>
              <a:rPr lang="en-US" sz="2000" dirty="0" smtClean="0">
                <a:solidFill>
                  <a:prstClr val="black">
                    <a:lumMod val="75000"/>
                    <a:lumOff val="25000"/>
                  </a:prstClr>
                </a:solidFill>
                <a:latin typeface="Calibri" panose="020F0502020204030204" pitchFamily="34" charset="0"/>
              </a:rPr>
              <a:t>Agile model</a:t>
            </a:r>
          </a:p>
          <a:p>
            <a:pPr marL="800100" lvl="1" indent="-342900" defTabSz="457200" fontAlgn="auto">
              <a:spcBef>
                <a:spcPts val="1000"/>
              </a:spcBef>
              <a:spcAft>
                <a:spcPts val="0"/>
              </a:spcAft>
              <a:buClr>
                <a:srgbClr val="5FCBEF"/>
              </a:buClr>
              <a:buSzPct val="80000"/>
              <a:buFont typeface="Wingdings 3" charset="2"/>
              <a:buChar char=""/>
            </a:pPr>
            <a:r>
              <a:rPr lang="en-US" sz="2000" dirty="0" smtClean="0">
                <a:solidFill>
                  <a:prstClr val="black">
                    <a:lumMod val="75000"/>
                    <a:lumOff val="25000"/>
                  </a:prstClr>
                </a:solidFill>
                <a:latin typeface="Calibri" panose="020F0502020204030204" pitchFamily="34" charset="0"/>
              </a:rPr>
              <a:t>Is beneficial in </a:t>
            </a:r>
            <a:r>
              <a:rPr lang="en-US" sz="2000" dirty="0" smtClean="0">
                <a:solidFill>
                  <a:prstClr val="black">
                    <a:lumMod val="75000"/>
                    <a:lumOff val="25000"/>
                  </a:prstClr>
                </a:solidFill>
                <a:latin typeface="Calibri" panose="020F0502020204030204" pitchFamily="34" charset="0"/>
              </a:rPr>
              <a:t>a </a:t>
            </a:r>
            <a:r>
              <a:rPr lang="en-US" sz="2000" dirty="0">
                <a:solidFill>
                  <a:prstClr val="black">
                    <a:lumMod val="75000"/>
                    <a:lumOff val="25000"/>
                  </a:prstClr>
                </a:solidFill>
                <a:latin typeface="Calibri" panose="020F0502020204030204" pitchFamily="34" charset="0"/>
              </a:rPr>
              <a:t>competitive market with changing user requirements </a:t>
            </a:r>
            <a:r>
              <a:rPr lang="en-US" sz="2000" dirty="0" smtClean="0">
                <a:solidFill>
                  <a:prstClr val="black">
                    <a:lumMod val="75000"/>
                    <a:lumOff val="25000"/>
                  </a:prstClr>
                </a:solidFill>
                <a:latin typeface="Calibri" panose="020F0502020204030204" pitchFamily="34" charset="0"/>
              </a:rPr>
              <a:t>as you will be </a:t>
            </a:r>
            <a:r>
              <a:rPr lang="en-US" sz="2000" dirty="0">
                <a:solidFill>
                  <a:prstClr val="black">
                    <a:lumMod val="75000"/>
                    <a:lumOff val="25000"/>
                  </a:prstClr>
                </a:solidFill>
                <a:latin typeface="Calibri" panose="020F0502020204030204" pitchFamily="34" charset="0"/>
              </a:rPr>
              <a:t>able to make changes fast.</a:t>
            </a:r>
          </a:p>
          <a:p>
            <a:pPr marL="342900" lvl="0" indent="-342900" defTabSz="457200" fontAlgn="auto">
              <a:spcBef>
                <a:spcPts val="1000"/>
              </a:spcBef>
              <a:spcAft>
                <a:spcPts val="0"/>
              </a:spcAft>
              <a:buClr>
                <a:srgbClr val="5FCBEF"/>
              </a:buClr>
              <a:buSzPct val="80000"/>
              <a:buFont typeface="Wingdings 3" charset="2"/>
              <a:buChar char=""/>
            </a:pPr>
            <a:r>
              <a:rPr lang="en-US" sz="2000" dirty="0" smtClean="0">
                <a:solidFill>
                  <a:prstClr val="black">
                    <a:lumMod val="75000"/>
                    <a:lumOff val="25000"/>
                  </a:prstClr>
                </a:solidFill>
                <a:latin typeface="Calibri" panose="020F0502020204030204" pitchFamily="34" charset="0"/>
              </a:rPr>
              <a:t>RUP model</a:t>
            </a:r>
          </a:p>
          <a:p>
            <a:pPr marL="800100" lvl="1" indent="-342900" defTabSz="457200" fontAlgn="auto">
              <a:spcBef>
                <a:spcPts val="1000"/>
              </a:spcBef>
              <a:spcAft>
                <a:spcPts val="0"/>
              </a:spcAft>
              <a:buClr>
                <a:srgbClr val="5FCBEF"/>
              </a:buClr>
              <a:buSzPct val="80000"/>
              <a:buFont typeface="Wingdings 3" charset="2"/>
              <a:buChar char=""/>
            </a:pPr>
            <a:r>
              <a:rPr lang="en-US" sz="2000" dirty="0" smtClean="0">
                <a:solidFill>
                  <a:prstClr val="black">
                    <a:lumMod val="75000"/>
                    <a:lumOff val="25000"/>
                  </a:prstClr>
                </a:solidFill>
                <a:latin typeface="Calibri" panose="020F0502020204030204" pitchFamily="34" charset="0"/>
              </a:rPr>
              <a:t>Is helpful if </a:t>
            </a:r>
            <a:r>
              <a:rPr lang="en-US" sz="2000" dirty="0">
                <a:solidFill>
                  <a:prstClr val="black">
                    <a:lumMod val="75000"/>
                    <a:lumOff val="25000"/>
                  </a:prstClr>
                </a:solidFill>
                <a:latin typeface="Calibri" panose="020F0502020204030204" pitchFamily="34" charset="0"/>
              </a:rPr>
              <a:t>you're producing a packaged consumer software product, with new versions that need to be leaps ahead of previous </a:t>
            </a:r>
            <a:r>
              <a:rPr lang="en-US" sz="2000" dirty="0" smtClean="0">
                <a:solidFill>
                  <a:prstClr val="black">
                    <a:lumMod val="75000"/>
                    <a:lumOff val="25000"/>
                  </a:prstClr>
                </a:solidFill>
                <a:latin typeface="Calibri" panose="020F0502020204030204" pitchFamily="34" charset="0"/>
              </a:rPr>
              <a:t>versions</a:t>
            </a:r>
            <a:endParaRPr lang="en-US" sz="2000" dirty="0">
              <a:solidFill>
                <a:prstClr val="black">
                  <a:lumMod val="75000"/>
                  <a:lumOff val="25000"/>
                </a:prstClr>
              </a:solidFill>
              <a:latin typeface="Calibri" panose="020F0502020204030204" pitchFamily="34" charset="0"/>
              <a:cs typeface="+mn-cs"/>
            </a:endParaRPr>
          </a:p>
        </p:txBody>
      </p:sp>
    </p:spTree>
    <p:extLst>
      <p:ext uri="{BB962C8B-B14F-4D97-AF65-F5344CB8AC3E}">
        <p14:creationId xmlns:p14="http://schemas.microsoft.com/office/powerpoint/2010/main" val="375061354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831235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800"/>
            <a:ext cx="5387086" cy="1157288"/>
          </a:xfrm>
        </p:spPr>
        <p:txBody>
          <a:bodyPr>
            <a:noAutofit/>
          </a:bodyPr>
          <a:lstStyle/>
          <a:p>
            <a:r>
              <a:rPr lang="en-US" sz="3200" dirty="0">
                <a:latin typeface="Segoe UI" panose="020B0502040204020203" pitchFamily="34" charset="0"/>
                <a:ea typeface="Segoe UI" panose="020B0502040204020203" pitchFamily="34" charset="0"/>
                <a:cs typeface="Segoe UI" panose="020B0502040204020203" pitchFamily="34" charset="0"/>
              </a:rPr>
              <a:t>Workflow of Waterfall Model</a:t>
            </a:r>
            <a:br>
              <a:rPr lang="en-US" sz="3200" dirty="0">
                <a:latin typeface="Segoe UI" panose="020B0502040204020203" pitchFamily="34" charset="0"/>
                <a:ea typeface="Segoe UI" panose="020B0502040204020203" pitchFamily="34" charset="0"/>
                <a:cs typeface="Segoe UI" panose="020B0502040204020203" pitchFamily="34" charset="0"/>
              </a:rPr>
            </a:b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1" y="1721644"/>
            <a:ext cx="6934200" cy="4086225"/>
          </a:xfrm>
          <a:prstGeom prst="rect">
            <a:avLst/>
          </a:prstGeom>
        </p:spPr>
      </p:pic>
    </p:spTree>
    <p:extLst>
      <p:ext uri="{BB962C8B-B14F-4D97-AF65-F5344CB8AC3E}">
        <p14:creationId xmlns:p14="http://schemas.microsoft.com/office/powerpoint/2010/main" val="33975703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106"/>
          <p:cNvCxnSpPr/>
          <p:nvPr/>
        </p:nvCxnSpPr>
        <p:spPr>
          <a:xfrm>
            <a:off x="3962400" y="2362200"/>
            <a:ext cx="25075" cy="1941101"/>
          </a:xfrm>
          <a:prstGeom prst="straightConnector1">
            <a:avLst/>
          </a:prstGeom>
          <a:noFill/>
          <a:ln w="9525" cap="flat" cmpd="sng">
            <a:solidFill>
              <a:schemeClr val="dk2"/>
            </a:solidFill>
            <a:prstDash val="solid"/>
            <a:round/>
            <a:headEnd type="none" w="lg" len="lg"/>
            <a:tailEnd type="none" w="lg" len="lg"/>
          </a:ln>
        </p:spPr>
      </p:cxnSp>
      <p:sp>
        <p:nvSpPr>
          <p:cNvPr id="3" name="TextBox 2"/>
          <p:cNvSpPr txBox="1"/>
          <p:nvPr/>
        </p:nvSpPr>
        <p:spPr>
          <a:xfrm>
            <a:off x="990600" y="843473"/>
            <a:ext cx="970847" cy="584775"/>
          </a:xfrm>
          <a:prstGeom prst="rect">
            <a:avLst/>
          </a:prstGeom>
          <a:noFill/>
        </p:spPr>
        <p:txBody>
          <a:bodyPr wrap="square" rtlCol="0">
            <a:spAutoFit/>
          </a:bodyPr>
          <a:lstStyle/>
          <a:p>
            <a:r>
              <a:rPr lang="en-US" sz="3200" dirty="0">
                <a:solidFill>
                  <a:schemeClr val="accent1"/>
                </a:solidFill>
                <a:latin typeface="Segoe UI" panose="020B0502040204020203" pitchFamily="34" charset="0"/>
                <a:ea typeface="Segoe UI" panose="020B0502040204020203" pitchFamily="34" charset="0"/>
                <a:cs typeface="Segoe UI" panose="020B0502040204020203" pitchFamily="34" charset="0"/>
                <a:sym typeface="Roboto"/>
              </a:rPr>
              <a:t>Pros</a:t>
            </a:r>
            <a:endParaRPr lang="en-US" sz="2475" dirty="0">
              <a:solidFill>
                <a:schemeClr val="accent1"/>
              </a:solidFill>
              <a:latin typeface="Segoe UI" panose="020B0502040204020203" pitchFamily="34" charset="0"/>
              <a:ea typeface="Segoe UI" panose="020B0502040204020203" pitchFamily="34" charset="0"/>
              <a:cs typeface="Segoe UI" panose="020B0502040204020203" pitchFamily="34" charset="0"/>
              <a:sym typeface="Roboto"/>
            </a:endParaRPr>
          </a:p>
        </p:txBody>
      </p:sp>
      <p:sp>
        <p:nvSpPr>
          <p:cNvPr id="4" name="TextBox 3"/>
          <p:cNvSpPr txBox="1"/>
          <p:nvPr/>
        </p:nvSpPr>
        <p:spPr>
          <a:xfrm>
            <a:off x="4857710" y="841982"/>
            <a:ext cx="1238290" cy="584775"/>
          </a:xfrm>
          <a:prstGeom prst="rect">
            <a:avLst/>
          </a:prstGeom>
          <a:noFill/>
        </p:spPr>
        <p:txBody>
          <a:bodyPr wrap="square" rtlCol="0">
            <a:spAutoFit/>
          </a:bodyPr>
          <a:lstStyle/>
          <a:p>
            <a:r>
              <a:rPr lang="en-US" sz="3200" dirty="0" smtClean="0">
                <a:solidFill>
                  <a:schemeClr val="accent1"/>
                </a:solidFill>
                <a:latin typeface="Segoe UI" panose="020B0502040204020203" pitchFamily="34" charset="0"/>
                <a:ea typeface="Segoe UI" panose="020B0502040204020203" pitchFamily="34" charset="0"/>
                <a:cs typeface="Segoe UI" panose="020B0502040204020203" pitchFamily="34" charset="0"/>
              </a:rPr>
              <a:t>Cons</a:t>
            </a:r>
            <a:endParaRPr lang="en-US" sz="2475" dirty="0">
              <a:solidFill>
                <a:schemeClr val="accent1"/>
              </a:solidFill>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10" descr="http://www.okcseminari.rs/pluginfile.php/4900/course/summary/naslovana_01.gif"/>
          <p:cNvPicPr>
            <a:picLocks noChangeAspect="1"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664661"/>
            <a:ext cx="1317661" cy="9355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4654" y="1600200"/>
            <a:ext cx="2853585" cy="4801314"/>
          </a:xfrm>
          <a:prstGeom prst="rect">
            <a:avLst/>
          </a:prstGeom>
          <a:noFill/>
        </p:spPr>
        <p:txBody>
          <a:bodyPr wrap="square" rtlCol="0">
            <a:spAutoFit/>
          </a:bodyPr>
          <a:lstStyle/>
          <a:p>
            <a:pPr marL="160735" indent="-160735">
              <a:buFont typeface="Arial" panose="020B0604020202020204" pitchFamily="34" charset="0"/>
              <a:buChar char="•"/>
            </a:pPr>
            <a:r>
              <a:rPr lang="en-US" sz="1700" dirty="0">
                <a:latin typeface="Calibri" panose="020F0502020204030204" pitchFamily="34" charset="0"/>
                <a:cs typeface="Times New Roman" panose="02020603050405020304" pitchFamily="18" charset="0"/>
              </a:rPr>
              <a:t>This model is simple and easy to understand and use</a:t>
            </a:r>
          </a:p>
          <a:p>
            <a:endParaRPr lang="en-US" sz="1700" dirty="0">
              <a:latin typeface="Calibri" panose="020F0502020204030204" pitchFamily="34" charset="0"/>
              <a:cs typeface="Times New Roman" panose="02020603050405020304" pitchFamily="18" charset="0"/>
            </a:endParaRPr>
          </a:p>
          <a:p>
            <a:pPr marL="160735" indent="-160735">
              <a:buFont typeface="Arial" panose="020B0604020202020204" pitchFamily="34" charset="0"/>
              <a:buChar char="•"/>
            </a:pPr>
            <a:r>
              <a:rPr lang="en-US" sz="1700" dirty="0">
                <a:latin typeface="Calibri" panose="020F0502020204030204" pitchFamily="34" charset="0"/>
                <a:cs typeface="Times New Roman" panose="02020603050405020304" pitchFamily="18" charset="0"/>
              </a:rPr>
              <a:t>It is easy to manage due to the rigidity of the model – each phase has specific deliverables and a review process</a:t>
            </a:r>
          </a:p>
          <a:p>
            <a:endParaRPr lang="en-US" sz="1700" dirty="0">
              <a:latin typeface="Calibri" panose="020F0502020204030204" pitchFamily="34" charset="0"/>
              <a:cs typeface="Times New Roman" panose="02020603050405020304" pitchFamily="18" charset="0"/>
            </a:endParaRPr>
          </a:p>
          <a:p>
            <a:pPr marL="160735" indent="-160735">
              <a:buFont typeface="Arial" panose="020B0604020202020204" pitchFamily="34" charset="0"/>
              <a:buChar char="•"/>
            </a:pPr>
            <a:r>
              <a:rPr lang="en-US" sz="1700" dirty="0">
                <a:latin typeface="Calibri" panose="020F0502020204030204" pitchFamily="34" charset="0"/>
                <a:cs typeface="Times New Roman" panose="02020603050405020304" pitchFamily="18" charset="0"/>
              </a:rPr>
              <a:t>In this model phases are processed and completed one at a time. Phases do not overlap</a:t>
            </a:r>
          </a:p>
          <a:p>
            <a:endParaRPr lang="en-US" sz="1700" dirty="0">
              <a:latin typeface="Calibri" panose="020F0502020204030204" pitchFamily="34" charset="0"/>
              <a:cs typeface="Times New Roman" panose="02020603050405020304" pitchFamily="18" charset="0"/>
            </a:endParaRPr>
          </a:p>
          <a:p>
            <a:pPr marL="160735" indent="-160735">
              <a:buFont typeface="Arial" panose="020B0604020202020204" pitchFamily="34" charset="0"/>
              <a:buChar char="•"/>
            </a:pPr>
            <a:r>
              <a:rPr lang="en-US" sz="1700" dirty="0">
                <a:latin typeface="Calibri" panose="020F0502020204030204" pitchFamily="34" charset="0"/>
                <a:cs typeface="Times New Roman" panose="02020603050405020304" pitchFamily="18" charset="0"/>
              </a:rPr>
              <a:t>Waterfall model works well for smaller projects where requirements are very well understood</a:t>
            </a:r>
          </a:p>
        </p:txBody>
      </p:sp>
      <p:sp>
        <p:nvSpPr>
          <p:cNvPr id="7" name="TextBox 6"/>
          <p:cNvSpPr txBox="1"/>
          <p:nvPr/>
        </p:nvSpPr>
        <p:spPr>
          <a:xfrm>
            <a:off x="4400974" y="1600200"/>
            <a:ext cx="3120776" cy="5062924"/>
          </a:xfrm>
          <a:prstGeom prst="rect">
            <a:avLst/>
          </a:prstGeom>
          <a:noFill/>
        </p:spPr>
        <p:txBody>
          <a:bodyPr wrap="square" rtlCol="0">
            <a:spAutoFit/>
          </a:bodyPr>
          <a:lstStyle/>
          <a:p>
            <a:pPr marL="160735" indent="-160735">
              <a:buFont typeface="Arial" panose="020B0604020202020204" pitchFamily="34" charset="0"/>
              <a:buChar char="•"/>
            </a:pPr>
            <a:r>
              <a:rPr lang="en-US" sz="1700" dirty="0">
                <a:latin typeface="Calibri" panose="020F0502020204030204" pitchFamily="34" charset="0"/>
                <a:cs typeface="Times New Roman" panose="02020603050405020304" pitchFamily="18" charset="0"/>
              </a:rPr>
              <a:t>In the testing stage, it is very difficult to go back and change something that was not well-thought out in the concept stage.</a:t>
            </a:r>
          </a:p>
          <a:p>
            <a:endParaRPr lang="en-US" sz="1700" dirty="0">
              <a:latin typeface="Calibri" panose="020F0502020204030204" pitchFamily="34" charset="0"/>
              <a:cs typeface="Times New Roman" panose="02020603050405020304" pitchFamily="18" charset="0"/>
            </a:endParaRPr>
          </a:p>
          <a:p>
            <a:pPr marL="160735" indent="-160735">
              <a:buFont typeface="Arial" panose="020B0604020202020204" pitchFamily="34" charset="0"/>
              <a:buChar char="•"/>
            </a:pPr>
            <a:r>
              <a:rPr lang="en-US" sz="1700" dirty="0">
                <a:latin typeface="Calibri" panose="020F0502020204030204" pitchFamily="34" charset="0"/>
                <a:cs typeface="Times New Roman" panose="02020603050405020304" pitchFamily="18" charset="0"/>
              </a:rPr>
              <a:t>High amounts of risk and uncertainty.</a:t>
            </a:r>
          </a:p>
          <a:p>
            <a:endParaRPr lang="en-US" sz="1700" dirty="0">
              <a:latin typeface="Calibri" panose="020F0502020204030204" pitchFamily="34" charset="0"/>
              <a:cs typeface="Times New Roman" panose="02020603050405020304" pitchFamily="18" charset="0"/>
            </a:endParaRPr>
          </a:p>
          <a:p>
            <a:pPr marL="160735" indent="-160735">
              <a:buFont typeface="Arial" panose="020B0604020202020204" pitchFamily="34" charset="0"/>
              <a:buChar char="•"/>
            </a:pPr>
            <a:r>
              <a:rPr lang="en-US" sz="1700" dirty="0">
                <a:latin typeface="Calibri" panose="020F0502020204030204" pitchFamily="34" charset="0"/>
                <a:cs typeface="Times New Roman" panose="02020603050405020304" pitchFamily="18" charset="0"/>
              </a:rPr>
              <a:t>Not a good model for complex and object-oriented projects.</a:t>
            </a:r>
          </a:p>
          <a:p>
            <a:endParaRPr lang="en-US" sz="1700" dirty="0">
              <a:latin typeface="Calibri" panose="020F0502020204030204" pitchFamily="34" charset="0"/>
              <a:cs typeface="Times New Roman" panose="02020603050405020304" pitchFamily="18" charset="0"/>
            </a:endParaRPr>
          </a:p>
          <a:p>
            <a:pPr marL="160735" indent="-160735">
              <a:buFont typeface="Arial" panose="020B0604020202020204" pitchFamily="34" charset="0"/>
              <a:buChar char="•"/>
            </a:pPr>
            <a:r>
              <a:rPr lang="en-US" sz="1700" dirty="0">
                <a:latin typeface="Calibri" panose="020F0502020204030204" pitchFamily="34" charset="0"/>
                <a:cs typeface="Times New Roman" panose="02020603050405020304" pitchFamily="18" charset="0"/>
              </a:rPr>
              <a:t>Poor model for long and ongoing projects.</a:t>
            </a:r>
          </a:p>
          <a:p>
            <a:endParaRPr lang="en-US" sz="1700" dirty="0">
              <a:latin typeface="Calibri" panose="020F0502020204030204" pitchFamily="34" charset="0"/>
              <a:cs typeface="Times New Roman" panose="02020603050405020304" pitchFamily="18" charset="0"/>
            </a:endParaRPr>
          </a:p>
          <a:p>
            <a:pPr marL="160735" indent="-160735">
              <a:buFont typeface="Arial" panose="020B0604020202020204" pitchFamily="34" charset="0"/>
              <a:buChar char="•"/>
            </a:pPr>
            <a:r>
              <a:rPr lang="en-US" sz="1700" dirty="0">
                <a:latin typeface="Calibri" panose="020F0502020204030204" pitchFamily="34" charset="0"/>
                <a:cs typeface="Times New Roman" panose="02020603050405020304" pitchFamily="18" charset="0"/>
              </a:rPr>
              <a:t>Not suitable for the projects where requirements are at a moderate to high risk of changing.</a:t>
            </a:r>
          </a:p>
        </p:txBody>
      </p:sp>
    </p:spTree>
    <p:extLst>
      <p:ext uri="{BB962C8B-B14F-4D97-AF65-F5344CB8AC3E}">
        <p14:creationId xmlns:p14="http://schemas.microsoft.com/office/powerpoint/2010/main" val="31187792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143000"/>
            <a:ext cx="6033131" cy="609600"/>
          </a:xfrm>
        </p:spPr>
        <p:txBody>
          <a:bodyPr>
            <a:noAutofit/>
          </a:bodyPr>
          <a:lstStyle/>
          <a:p>
            <a:r>
              <a:rPr lang="en-US" sz="3200" dirty="0">
                <a:latin typeface="Segoe UI" panose="020B0502040204020203" pitchFamily="34" charset="0"/>
                <a:ea typeface="Segoe UI" panose="020B0502040204020203" pitchFamily="34" charset="0"/>
                <a:cs typeface="Segoe UI" panose="020B0502040204020203" pitchFamily="34" charset="0"/>
              </a:rPr>
              <a:t>Who prefer Waterfall model?</a:t>
            </a:r>
            <a:br>
              <a:rPr lang="en-US" sz="3200" dirty="0">
                <a:latin typeface="Segoe UI" panose="020B0502040204020203" pitchFamily="34" charset="0"/>
                <a:ea typeface="Segoe UI" panose="020B0502040204020203" pitchFamily="34" charset="0"/>
                <a:cs typeface="Segoe UI" panose="020B0502040204020203" pitchFamily="34" charset="0"/>
              </a:rPr>
            </a:br>
            <a:endParaRPr lang="en-US" sz="32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Rectangle 2"/>
          <p:cNvSpPr/>
          <p:nvPr/>
        </p:nvSpPr>
        <p:spPr>
          <a:xfrm>
            <a:off x="838200" y="1752600"/>
            <a:ext cx="6033131" cy="3359061"/>
          </a:xfrm>
          <a:prstGeom prst="rect">
            <a:avLst/>
          </a:prstGeom>
        </p:spPr>
        <p:txBody>
          <a:bodyPr wrap="square">
            <a:spAutoFit/>
          </a:bodyPr>
          <a:lstStyle/>
          <a:p>
            <a:pPr marL="160735" indent="-160735">
              <a:lnSpc>
                <a:spcPct val="150000"/>
              </a:lnSpc>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Companies with functional organization </a:t>
            </a:r>
            <a:r>
              <a:rPr lang="en-US" sz="2400" dirty="0" smtClean="0">
                <a:latin typeface="Calibri" panose="020F0502020204030204" pitchFamily="34" charset="0"/>
                <a:cs typeface="Times New Roman" panose="02020603050405020304" pitchFamily="18" charset="0"/>
              </a:rPr>
              <a:t>structure</a:t>
            </a:r>
            <a:endParaRPr lang="en-US" sz="2400" dirty="0">
              <a:latin typeface="Calibri" panose="020F0502020204030204" pitchFamily="34" charset="0"/>
              <a:cs typeface="Times New Roman" panose="02020603050405020304" pitchFamily="18" charset="0"/>
            </a:endParaRPr>
          </a:p>
          <a:p>
            <a:pPr marL="160735" indent="-160735">
              <a:lnSpc>
                <a:spcPct val="150000"/>
              </a:lnSpc>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Function does their work before handing it onto the next </a:t>
            </a:r>
            <a:r>
              <a:rPr lang="en-US" sz="2400" dirty="0" smtClean="0">
                <a:latin typeface="Calibri" panose="020F0502020204030204" pitchFamily="34" charset="0"/>
                <a:cs typeface="Times New Roman" panose="02020603050405020304" pitchFamily="18" charset="0"/>
              </a:rPr>
              <a:t>function</a:t>
            </a:r>
            <a:endParaRPr lang="en-US" sz="2400" dirty="0">
              <a:latin typeface="Calibri" panose="020F0502020204030204" pitchFamily="34" charset="0"/>
              <a:cs typeface="Times New Roman" panose="02020603050405020304" pitchFamily="18" charset="0"/>
            </a:endParaRPr>
          </a:p>
          <a:p>
            <a:pPr marL="160735" indent="-160735">
              <a:lnSpc>
                <a:spcPct val="150000"/>
              </a:lnSpc>
              <a:buFont typeface="Arial" panose="020B0604020202020204" pitchFamily="34" charset="0"/>
              <a:buChar char="•"/>
            </a:pPr>
            <a:r>
              <a:rPr lang="en-US" sz="2400" dirty="0">
                <a:latin typeface="Calibri" panose="020F0502020204030204" pitchFamily="34" charset="0"/>
                <a:cs typeface="Times New Roman" panose="02020603050405020304" pitchFamily="18" charset="0"/>
              </a:rPr>
              <a:t>The vast majority of big banks, </a:t>
            </a:r>
            <a:r>
              <a:rPr lang="en-US" sz="2400" dirty="0" err="1">
                <a:latin typeface="Calibri" panose="020F0502020204030204" pitchFamily="34" charset="0"/>
                <a:cs typeface="Times New Roman" panose="02020603050405020304" pitchFamily="18" charset="0"/>
              </a:rPr>
              <a:t>Telcos</a:t>
            </a:r>
            <a:r>
              <a:rPr lang="en-US" sz="2400" dirty="0">
                <a:latin typeface="Calibri" panose="020F0502020204030204" pitchFamily="34" charset="0"/>
                <a:cs typeface="Times New Roman" panose="02020603050405020304" pitchFamily="18" charset="0"/>
              </a:rPr>
              <a:t> and insurance companies work like this</a:t>
            </a:r>
            <a:endParaRPr lang="en-US" sz="2400" dirty="0">
              <a:latin typeface="Calibri" panose="020F0502020204030204" pitchFamily="34" charset="0"/>
            </a:endParaRPr>
          </a:p>
        </p:txBody>
      </p:sp>
    </p:spTree>
    <p:extLst>
      <p:ext uri="{BB962C8B-B14F-4D97-AF65-F5344CB8AC3E}">
        <p14:creationId xmlns:p14="http://schemas.microsoft.com/office/powerpoint/2010/main" val="198469825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943</TotalTime>
  <Words>2214</Words>
  <Application>Microsoft Office PowerPoint</Application>
  <PresentationFormat>On-screen Show (4:3)</PresentationFormat>
  <Paragraphs>382</Paragraphs>
  <Slides>61</Slides>
  <Notes>10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61</vt:i4>
      </vt:variant>
    </vt:vector>
  </HeadingPairs>
  <TitlesOfParts>
    <vt:vector size="76" baseType="lpstr">
      <vt:lpstr>メイリオ</vt:lpstr>
      <vt:lpstr>Arial</vt:lpstr>
      <vt:lpstr>Arial Narrow</vt:lpstr>
      <vt:lpstr>Calibri</vt:lpstr>
      <vt:lpstr>Gill Sans</vt:lpstr>
      <vt:lpstr>Monotype Sorts</vt:lpstr>
      <vt:lpstr>Roboto</vt:lpstr>
      <vt:lpstr>Segoe UI</vt:lpstr>
      <vt:lpstr>Tahoma</vt:lpstr>
      <vt:lpstr>Times New Roman</vt:lpstr>
      <vt:lpstr>Trebuchet MS</vt:lpstr>
      <vt:lpstr>Wingdings</vt:lpstr>
      <vt:lpstr>Wingdings 3</vt:lpstr>
      <vt:lpstr>ヒラギノ角ゴ Pro W3</vt:lpstr>
      <vt:lpstr>Facet</vt:lpstr>
      <vt:lpstr>Project Management 1</vt:lpstr>
      <vt:lpstr>Outline </vt:lpstr>
      <vt:lpstr>Introduction</vt:lpstr>
      <vt:lpstr>PowerPoint Presentation</vt:lpstr>
      <vt:lpstr>Waterfall Model</vt:lpstr>
      <vt:lpstr>PowerPoint Presentation</vt:lpstr>
      <vt:lpstr>Workflow of Waterfall Model </vt:lpstr>
      <vt:lpstr>PowerPoint Presentation</vt:lpstr>
      <vt:lpstr>Who prefer Waterfall model? </vt:lpstr>
      <vt:lpstr>Agile</vt:lpstr>
      <vt:lpstr>What is agile?</vt:lpstr>
      <vt:lpstr>Agile Manifesto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is Agile different </vt:lpstr>
      <vt:lpstr>PowerPoint Presentation</vt:lpstr>
      <vt:lpstr>Example</vt:lpstr>
      <vt:lpstr>Traditional way of flyover construction</vt:lpstr>
      <vt:lpstr>Agile way of flyover construction </vt:lpstr>
      <vt:lpstr>Benefits </vt:lpstr>
      <vt:lpstr>Scrum</vt:lpstr>
      <vt:lpstr>Scrum - an agile process</vt:lpstr>
      <vt:lpstr>Functionality of Scrum</vt:lpstr>
      <vt:lpstr>Scrum Task board</vt:lpstr>
      <vt:lpstr>Scrum Framework</vt:lpstr>
      <vt:lpstr>PowerPoint Presentation</vt:lpstr>
      <vt:lpstr>Sprints</vt:lpstr>
      <vt:lpstr>PowerPoint Presentation</vt:lpstr>
      <vt:lpstr>Daily Scrum</vt:lpstr>
      <vt:lpstr>Scrum Artifacts</vt:lpstr>
      <vt:lpstr>Product Backlog</vt:lpstr>
      <vt:lpstr>Sprint Backlog</vt:lpstr>
      <vt:lpstr>Burn down Charts</vt:lpstr>
      <vt:lpstr>Sprint Burn down Chart</vt:lpstr>
      <vt:lpstr>Release Burn down Chart</vt:lpstr>
      <vt:lpstr> Pros                            Cons  </vt:lpstr>
      <vt:lpstr>RUP</vt:lpstr>
      <vt:lpstr>Unified Process</vt:lpstr>
      <vt:lpstr>PowerPoint Presentation</vt:lpstr>
      <vt:lpstr>Rational Unified Process (RUP)</vt:lpstr>
      <vt:lpstr>PowerPoint Presentation</vt:lpstr>
      <vt:lpstr>Phases (Contd.)</vt:lpstr>
      <vt:lpstr>Phases (Contd.)</vt:lpstr>
      <vt:lpstr>Phases (Contd.)</vt:lpstr>
      <vt:lpstr>Phases (Contd.)</vt:lpstr>
      <vt:lpstr>PowerPoint Presentation</vt:lpstr>
      <vt:lpstr>Inception Artifacts</vt:lpstr>
      <vt:lpstr>Elaboration Artifacts</vt:lpstr>
      <vt:lpstr>Construction Artifacts </vt:lpstr>
      <vt:lpstr>Transition Artifacts</vt:lpstr>
      <vt:lpstr>Best Practices</vt:lpstr>
      <vt:lpstr>Risk Profile of an Iterative Development</vt:lpstr>
      <vt:lpstr> Pros                            Cons  </vt:lpstr>
      <vt:lpstr>Group Discussion</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Rational Unified Process</dc:title>
  <dc:creator>S525061@mail.nwmissouri.edu</dc:creator>
  <cp:lastModifiedBy>Mohammed,Sardar</cp:lastModifiedBy>
  <cp:revision>363</cp:revision>
  <cp:lastPrinted>1601-01-01T00:00:00Z</cp:lastPrinted>
  <dcterms:created xsi:type="dcterms:W3CDTF">1601-01-01T00:00:00Z</dcterms:created>
  <dcterms:modified xsi:type="dcterms:W3CDTF">2016-09-21T07:45:32Z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